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452" r:id="rId3"/>
    <p:sldId id="457" r:id="rId4"/>
    <p:sldId id="455" r:id="rId5"/>
    <p:sldId id="458" r:id="rId6"/>
    <p:sldId id="454" r:id="rId7"/>
    <p:sldId id="459" r:id="rId8"/>
    <p:sldId id="460" r:id="rId9"/>
    <p:sldId id="461" r:id="rId10"/>
    <p:sldId id="421" r:id="rId11"/>
    <p:sldId id="456" r:id="rId12"/>
    <p:sldId id="462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35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B7B5E-B98C-436F-90AA-D33F0F9253E4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A36EF4-F5E9-4B1C-95BE-64635C0A076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400" b="1" dirty="0" smtClean="0">
              <a:latin typeface="Franklin Gothic Book" panose="020B0503020102020204" pitchFamily="34" charset="0"/>
            </a:rPr>
            <a:t>Бизнес - образование</a:t>
          </a:r>
          <a:endParaRPr lang="ru-RU" sz="2400" b="1" dirty="0">
            <a:latin typeface="Franklin Gothic Book" panose="020B0503020102020204" pitchFamily="34" charset="0"/>
          </a:endParaRPr>
        </a:p>
      </dgm:t>
    </dgm:pt>
    <dgm:pt modelId="{CC094C78-40B1-42D5-8E63-A5399F629B1B}" type="parTrans" cxnId="{57E8F2B1-9A41-4E2A-9C0A-5A1762942E06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F810BEF0-9A95-4E7C-B5DA-25EC22390066}" type="sibTrans" cxnId="{57E8F2B1-9A41-4E2A-9C0A-5A1762942E06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8C9D5360-8EAB-47D1-B95D-426BB16E4FDB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Franklin Gothic Book" panose="020B0503020102020204" pitchFamily="34" charset="0"/>
            </a:rPr>
            <a:t>1. Трансформация рынка</a:t>
          </a:r>
          <a:endParaRPr lang="ru-RU" sz="2400" dirty="0">
            <a:latin typeface="Franklin Gothic Book" panose="020B0503020102020204" pitchFamily="34" charset="0"/>
          </a:endParaRPr>
        </a:p>
      </dgm:t>
    </dgm:pt>
    <dgm:pt modelId="{5560FA97-A271-445E-84FA-436CAF4562DC}" type="parTrans" cxnId="{B4C31A92-9E95-46F5-ABB6-E34E6D3919B1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E3FEB8EA-F61F-40C4-8BAD-8FFF123590F1}" type="sibTrans" cxnId="{B4C31A92-9E95-46F5-ABB6-E34E6D3919B1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CADD7FBA-F686-449A-B4D8-27A00869B8A2}">
      <dgm:prSet phldrT="[Текст]" custT="1"/>
      <dgm:spPr/>
      <dgm:t>
        <a:bodyPr/>
        <a:lstStyle/>
        <a:p>
          <a:r>
            <a:rPr lang="ru-RU" sz="2400" dirty="0" smtClean="0">
              <a:latin typeface="Franklin Gothic Book" panose="020B0503020102020204" pitchFamily="34" charset="0"/>
            </a:rPr>
            <a:t>2. Глобализация системы</a:t>
          </a:r>
          <a:endParaRPr lang="ru-RU" sz="2400" dirty="0">
            <a:latin typeface="Franklin Gothic Book" panose="020B0503020102020204" pitchFamily="34" charset="0"/>
          </a:endParaRPr>
        </a:p>
      </dgm:t>
    </dgm:pt>
    <dgm:pt modelId="{8704D0E9-7604-43AF-8744-9CD700C5124D}" type="parTrans" cxnId="{64C2CF04-940A-4102-9F46-B444469898FA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33B963F1-7902-42D5-A471-FB406A8C291B}" type="sibTrans" cxnId="{64C2CF04-940A-4102-9F46-B444469898FA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8A140CF3-767C-4AD9-8EBD-712ADA620B0C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dirty="0" smtClean="0">
              <a:latin typeface="Franklin Gothic Book" panose="020B0503020102020204" pitchFamily="34" charset="0"/>
            </a:rPr>
            <a:t>3. Усиление интеграционных процессов  </a:t>
          </a:r>
          <a:endParaRPr lang="ru-RU" sz="2400" dirty="0">
            <a:latin typeface="Franklin Gothic Book" panose="020B0503020102020204" pitchFamily="34" charset="0"/>
          </a:endParaRPr>
        </a:p>
      </dgm:t>
    </dgm:pt>
    <dgm:pt modelId="{6D231857-62BE-428B-96DC-5CD3A3C9588F}" type="parTrans" cxnId="{CF7827C3-9F88-480D-8B9A-0441689D1A05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5E6E3D18-4C61-44CC-B76A-B364D18E31E9}" type="sibTrans" cxnId="{CF7827C3-9F88-480D-8B9A-0441689D1A05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BA06129E-C5B0-4187-B32F-C79DFE7A3624}">
      <dgm:prSet phldrT="[Текст]" phldr="1"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BF61BBA5-0929-4221-88C7-C080B08C4E68}" type="parTrans" cxnId="{1FF5499A-AC2E-4405-870B-CAD0045D7EF3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4A5EE5EF-0E05-414E-AFDE-397DD4294BF1}" type="sibTrans" cxnId="{1FF5499A-AC2E-4405-870B-CAD0045D7EF3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0E024B36-2C37-4991-864E-E271287D7E32}">
      <dgm:prSet custT="1"/>
      <dgm:spPr/>
      <dgm:t>
        <a:bodyPr/>
        <a:lstStyle/>
        <a:p>
          <a:r>
            <a:rPr lang="ru-RU" sz="2400" dirty="0" smtClean="0">
              <a:latin typeface="Franklin Gothic Book" panose="020B0503020102020204" pitchFamily="34" charset="0"/>
            </a:rPr>
            <a:t>4. Создание предпосылок повышения статуса</a:t>
          </a:r>
        </a:p>
      </dgm:t>
    </dgm:pt>
    <dgm:pt modelId="{1C116D79-75E4-4CCA-A9BC-17F8B2E983E0}" type="parTrans" cxnId="{82927AC7-C5E2-41C6-B4CA-EAED9E293A74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5793B5ED-42C7-4AC5-9438-4DA1C0D9B037}" type="sibTrans" cxnId="{82927AC7-C5E2-41C6-B4CA-EAED9E293A74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3CB8B983-3432-4AAE-A4F5-2DF050066465}">
      <dgm:prSet/>
      <dgm:spPr/>
      <dgm:t>
        <a:bodyPr/>
        <a:lstStyle/>
        <a:p>
          <a:endParaRPr lang="en-US">
            <a:latin typeface="Franklin Gothic Book" panose="020B0503020102020204" pitchFamily="34" charset="0"/>
          </a:endParaRPr>
        </a:p>
      </dgm:t>
    </dgm:pt>
    <dgm:pt modelId="{0AB85CF4-7CA3-4904-AD90-4E9204BAED99}" type="parTrans" cxnId="{76DA0176-11B3-45F1-8138-CACA70B96228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59A32583-2D5C-4CCA-80A2-7778B52778BB}" type="sibTrans" cxnId="{76DA0176-11B3-45F1-8138-CACA70B96228}">
      <dgm:prSet/>
      <dgm:spPr/>
      <dgm:t>
        <a:bodyPr/>
        <a:lstStyle/>
        <a:p>
          <a:endParaRPr lang="ru-RU">
            <a:latin typeface="Franklin Gothic Book" panose="020B0503020102020204" pitchFamily="34" charset="0"/>
          </a:endParaRPr>
        </a:p>
      </dgm:t>
    </dgm:pt>
    <dgm:pt modelId="{34BAE647-564E-4E89-9EFC-4F366C4B5572}" type="pres">
      <dgm:prSet presAssocID="{0A9B7B5E-B98C-436F-90AA-D33F0F9253E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F77C26-98BE-4CDE-9C1E-1D066CBA439F}" type="pres">
      <dgm:prSet presAssocID="{0A9B7B5E-B98C-436F-90AA-D33F0F9253E4}" presName="matrix" presStyleCnt="0"/>
      <dgm:spPr/>
      <dgm:t>
        <a:bodyPr/>
        <a:lstStyle/>
        <a:p>
          <a:endParaRPr lang="en-US"/>
        </a:p>
      </dgm:t>
    </dgm:pt>
    <dgm:pt modelId="{028AAACD-063B-4D9C-8DCF-4B6742CE833F}" type="pres">
      <dgm:prSet presAssocID="{0A9B7B5E-B98C-436F-90AA-D33F0F9253E4}" presName="tile1" presStyleLbl="node1" presStyleIdx="0" presStyleCnt="4" custLinFactNeighborX="-4066" custLinFactNeighborY="-8750"/>
      <dgm:spPr/>
      <dgm:t>
        <a:bodyPr/>
        <a:lstStyle/>
        <a:p>
          <a:endParaRPr lang="en-US"/>
        </a:p>
      </dgm:t>
    </dgm:pt>
    <dgm:pt modelId="{7B406AF8-BB8A-4883-97A2-7CFA9F391A92}" type="pres">
      <dgm:prSet presAssocID="{0A9B7B5E-B98C-436F-90AA-D33F0F9253E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A6BC9-7389-4B31-B5CC-EC9CD39BED9C}" type="pres">
      <dgm:prSet presAssocID="{0A9B7B5E-B98C-436F-90AA-D33F0F9253E4}" presName="tile2" presStyleLbl="node1" presStyleIdx="1" presStyleCnt="4"/>
      <dgm:spPr/>
      <dgm:t>
        <a:bodyPr/>
        <a:lstStyle/>
        <a:p>
          <a:endParaRPr lang="en-US"/>
        </a:p>
      </dgm:t>
    </dgm:pt>
    <dgm:pt modelId="{1BB12232-4970-49D7-985E-EE035968844B}" type="pres">
      <dgm:prSet presAssocID="{0A9B7B5E-B98C-436F-90AA-D33F0F9253E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60CEF-DFC1-4619-B747-A7DD5D07EF4A}" type="pres">
      <dgm:prSet presAssocID="{0A9B7B5E-B98C-436F-90AA-D33F0F9253E4}" presName="tile3" presStyleLbl="node1" presStyleIdx="2" presStyleCnt="4"/>
      <dgm:spPr/>
      <dgm:t>
        <a:bodyPr/>
        <a:lstStyle/>
        <a:p>
          <a:endParaRPr lang="ru-RU"/>
        </a:p>
      </dgm:t>
    </dgm:pt>
    <dgm:pt modelId="{6D6742A8-7095-4894-BF5D-95302362C410}" type="pres">
      <dgm:prSet presAssocID="{0A9B7B5E-B98C-436F-90AA-D33F0F9253E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3EFD7-6457-45F1-9A5B-0B31AD665B28}" type="pres">
      <dgm:prSet presAssocID="{0A9B7B5E-B98C-436F-90AA-D33F0F9253E4}" presName="tile4" presStyleLbl="node1" presStyleIdx="3" presStyleCnt="4"/>
      <dgm:spPr/>
      <dgm:t>
        <a:bodyPr/>
        <a:lstStyle/>
        <a:p>
          <a:endParaRPr lang="ru-RU"/>
        </a:p>
      </dgm:t>
    </dgm:pt>
    <dgm:pt modelId="{0DFA93A0-7A7C-439D-859A-26AFDD62552A}" type="pres">
      <dgm:prSet presAssocID="{0A9B7B5E-B98C-436F-90AA-D33F0F9253E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95A7D-E04D-455D-9166-2A277E5E91C2}" type="pres">
      <dgm:prSet presAssocID="{0A9B7B5E-B98C-436F-90AA-D33F0F9253E4}" presName="centerTile" presStyleLbl="fgShp" presStyleIdx="0" presStyleCnt="1" custScaleX="125060" custScaleY="12328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6DA0176-11B3-45F1-8138-CACA70B96228}" srcId="{F0A36EF4-F5E9-4B1C-95BE-64635C0A076D}" destId="{3CB8B983-3432-4AAE-A4F5-2DF050066465}" srcOrd="4" destOrd="0" parTransId="{0AB85CF4-7CA3-4904-AD90-4E9204BAED99}" sibTransId="{59A32583-2D5C-4CCA-80A2-7778B52778BB}"/>
    <dgm:cxn modelId="{4D3AAFDC-FDD3-465A-BDFC-CD05698CC031}" type="presOf" srcId="{8C9D5360-8EAB-47D1-B95D-426BB16E4FDB}" destId="{7B406AF8-BB8A-4883-97A2-7CFA9F391A92}" srcOrd="1" destOrd="0" presId="urn:microsoft.com/office/officeart/2005/8/layout/matrix1"/>
    <dgm:cxn modelId="{16A80374-3EED-49B7-A85E-F2B97C83E4C4}" type="presOf" srcId="{CADD7FBA-F686-449A-B4D8-27A00869B8A2}" destId="{3B7A6BC9-7389-4B31-B5CC-EC9CD39BED9C}" srcOrd="0" destOrd="0" presId="urn:microsoft.com/office/officeart/2005/8/layout/matrix1"/>
    <dgm:cxn modelId="{1FF5499A-AC2E-4405-870B-CAD0045D7EF3}" srcId="{F0A36EF4-F5E9-4B1C-95BE-64635C0A076D}" destId="{BA06129E-C5B0-4187-B32F-C79DFE7A3624}" srcOrd="5" destOrd="0" parTransId="{BF61BBA5-0929-4221-88C7-C080B08C4E68}" sibTransId="{4A5EE5EF-0E05-414E-AFDE-397DD4294BF1}"/>
    <dgm:cxn modelId="{69CFE966-A4C7-4627-8E02-76F7CC6F01F7}" type="presOf" srcId="{8C9D5360-8EAB-47D1-B95D-426BB16E4FDB}" destId="{028AAACD-063B-4D9C-8DCF-4B6742CE833F}" srcOrd="0" destOrd="0" presId="urn:microsoft.com/office/officeart/2005/8/layout/matrix1"/>
    <dgm:cxn modelId="{96476FCB-6578-4CE4-A80C-BAF21C6BA9AD}" type="presOf" srcId="{8A140CF3-767C-4AD9-8EBD-712ADA620B0C}" destId="{EE260CEF-DFC1-4619-B747-A7DD5D07EF4A}" srcOrd="0" destOrd="0" presId="urn:microsoft.com/office/officeart/2005/8/layout/matrix1"/>
    <dgm:cxn modelId="{57E8F2B1-9A41-4E2A-9C0A-5A1762942E06}" srcId="{0A9B7B5E-B98C-436F-90AA-D33F0F9253E4}" destId="{F0A36EF4-F5E9-4B1C-95BE-64635C0A076D}" srcOrd="0" destOrd="0" parTransId="{CC094C78-40B1-42D5-8E63-A5399F629B1B}" sibTransId="{F810BEF0-9A95-4E7C-B5DA-25EC22390066}"/>
    <dgm:cxn modelId="{4EE8201E-3029-460F-8EA0-CB73206D4A93}" type="presOf" srcId="{0E024B36-2C37-4991-864E-E271287D7E32}" destId="{0DFA93A0-7A7C-439D-859A-26AFDD62552A}" srcOrd="1" destOrd="0" presId="urn:microsoft.com/office/officeart/2005/8/layout/matrix1"/>
    <dgm:cxn modelId="{82927AC7-C5E2-41C6-B4CA-EAED9E293A74}" srcId="{F0A36EF4-F5E9-4B1C-95BE-64635C0A076D}" destId="{0E024B36-2C37-4991-864E-E271287D7E32}" srcOrd="3" destOrd="0" parTransId="{1C116D79-75E4-4CCA-A9BC-17F8B2E983E0}" sibTransId="{5793B5ED-42C7-4AC5-9438-4DA1C0D9B037}"/>
    <dgm:cxn modelId="{CF7827C3-9F88-480D-8B9A-0441689D1A05}" srcId="{F0A36EF4-F5E9-4B1C-95BE-64635C0A076D}" destId="{8A140CF3-767C-4AD9-8EBD-712ADA620B0C}" srcOrd="2" destOrd="0" parTransId="{6D231857-62BE-428B-96DC-5CD3A3C9588F}" sibTransId="{5E6E3D18-4C61-44CC-B76A-B364D18E31E9}"/>
    <dgm:cxn modelId="{D856628D-E5F8-4F8E-AC08-4E85E9BF1A9B}" type="presOf" srcId="{F0A36EF4-F5E9-4B1C-95BE-64635C0A076D}" destId="{F7695A7D-E04D-455D-9166-2A277E5E91C2}" srcOrd="0" destOrd="0" presId="urn:microsoft.com/office/officeart/2005/8/layout/matrix1"/>
    <dgm:cxn modelId="{EA37A318-492B-4D26-B3AD-AEEB13A9BEC6}" type="presOf" srcId="{CADD7FBA-F686-449A-B4D8-27A00869B8A2}" destId="{1BB12232-4970-49D7-985E-EE035968844B}" srcOrd="1" destOrd="0" presId="urn:microsoft.com/office/officeart/2005/8/layout/matrix1"/>
    <dgm:cxn modelId="{D6653823-C319-4E14-979A-2E880B897780}" type="presOf" srcId="{8A140CF3-767C-4AD9-8EBD-712ADA620B0C}" destId="{6D6742A8-7095-4894-BF5D-95302362C410}" srcOrd="1" destOrd="0" presId="urn:microsoft.com/office/officeart/2005/8/layout/matrix1"/>
    <dgm:cxn modelId="{B4C31A92-9E95-46F5-ABB6-E34E6D3919B1}" srcId="{F0A36EF4-F5E9-4B1C-95BE-64635C0A076D}" destId="{8C9D5360-8EAB-47D1-B95D-426BB16E4FDB}" srcOrd="0" destOrd="0" parTransId="{5560FA97-A271-445E-84FA-436CAF4562DC}" sibTransId="{E3FEB8EA-F61F-40C4-8BAD-8FFF123590F1}"/>
    <dgm:cxn modelId="{10817104-01A8-4CAF-8C94-D5A642687DD4}" type="presOf" srcId="{0A9B7B5E-B98C-436F-90AA-D33F0F9253E4}" destId="{34BAE647-564E-4E89-9EFC-4F366C4B5572}" srcOrd="0" destOrd="0" presId="urn:microsoft.com/office/officeart/2005/8/layout/matrix1"/>
    <dgm:cxn modelId="{64C2CF04-940A-4102-9F46-B444469898FA}" srcId="{F0A36EF4-F5E9-4B1C-95BE-64635C0A076D}" destId="{CADD7FBA-F686-449A-B4D8-27A00869B8A2}" srcOrd="1" destOrd="0" parTransId="{8704D0E9-7604-43AF-8744-9CD700C5124D}" sibTransId="{33B963F1-7902-42D5-A471-FB406A8C291B}"/>
    <dgm:cxn modelId="{D3501EDD-5FC7-4CEB-8E80-3FD218B238D6}" type="presOf" srcId="{0E024B36-2C37-4991-864E-E271287D7E32}" destId="{C1E3EFD7-6457-45F1-9A5B-0B31AD665B28}" srcOrd="0" destOrd="0" presId="urn:microsoft.com/office/officeart/2005/8/layout/matrix1"/>
    <dgm:cxn modelId="{ABD78E3D-7178-44F0-BE9A-88EE82B1CCA2}" type="presParOf" srcId="{34BAE647-564E-4E89-9EFC-4F366C4B5572}" destId="{DDF77C26-98BE-4CDE-9C1E-1D066CBA439F}" srcOrd="0" destOrd="0" presId="urn:microsoft.com/office/officeart/2005/8/layout/matrix1"/>
    <dgm:cxn modelId="{8C5840E4-073B-4745-AC1E-94627183F665}" type="presParOf" srcId="{DDF77C26-98BE-4CDE-9C1E-1D066CBA439F}" destId="{028AAACD-063B-4D9C-8DCF-4B6742CE833F}" srcOrd="0" destOrd="0" presId="urn:microsoft.com/office/officeart/2005/8/layout/matrix1"/>
    <dgm:cxn modelId="{7CD95A91-D755-4853-BFEC-1CA2ADC27A42}" type="presParOf" srcId="{DDF77C26-98BE-4CDE-9C1E-1D066CBA439F}" destId="{7B406AF8-BB8A-4883-97A2-7CFA9F391A92}" srcOrd="1" destOrd="0" presId="urn:microsoft.com/office/officeart/2005/8/layout/matrix1"/>
    <dgm:cxn modelId="{C0B6E919-DBA5-4DB7-B8EC-51E5BFAE8CB4}" type="presParOf" srcId="{DDF77C26-98BE-4CDE-9C1E-1D066CBA439F}" destId="{3B7A6BC9-7389-4B31-B5CC-EC9CD39BED9C}" srcOrd="2" destOrd="0" presId="urn:microsoft.com/office/officeart/2005/8/layout/matrix1"/>
    <dgm:cxn modelId="{E14E9779-A7C2-444A-81C2-203A5CFF20CF}" type="presParOf" srcId="{DDF77C26-98BE-4CDE-9C1E-1D066CBA439F}" destId="{1BB12232-4970-49D7-985E-EE035968844B}" srcOrd="3" destOrd="0" presId="urn:microsoft.com/office/officeart/2005/8/layout/matrix1"/>
    <dgm:cxn modelId="{854C6E00-E0CB-440C-A1EE-2E24B6B716F7}" type="presParOf" srcId="{DDF77C26-98BE-4CDE-9C1E-1D066CBA439F}" destId="{EE260CEF-DFC1-4619-B747-A7DD5D07EF4A}" srcOrd="4" destOrd="0" presId="urn:microsoft.com/office/officeart/2005/8/layout/matrix1"/>
    <dgm:cxn modelId="{4FF628C3-0072-4EE9-B6EF-430476BCCDC6}" type="presParOf" srcId="{DDF77C26-98BE-4CDE-9C1E-1D066CBA439F}" destId="{6D6742A8-7095-4894-BF5D-95302362C410}" srcOrd="5" destOrd="0" presId="urn:microsoft.com/office/officeart/2005/8/layout/matrix1"/>
    <dgm:cxn modelId="{F97B0B36-39E7-40CF-BF87-AFF8C4426D55}" type="presParOf" srcId="{DDF77C26-98BE-4CDE-9C1E-1D066CBA439F}" destId="{C1E3EFD7-6457-45F1-9A5B-0B31AD665B28}" srcOrd="6" destOrd="0" presId="urn:microsoft.com/office/officeart/2005/8/layout/matrix1"/>
    <dgm:cxn modelId="{9537F5D1-8A30-4B96-BD5E-2A0626F10734}" type="presParOf" srcId="{DDF77C26-98BE-4CDE-9C1E-1D066CBA439F}" destId="{0DFA93A0-7A7C-439D-859A-26AFDD62552A}" srcOrd="7" destOrd="0" presId="urn:microsoft.com/office/officeart/2005/8/layout/matrix1"/>
    <dgm:cxn modelId="{3FFA0B36-A5D1-496E-86AD-1BECB3B0F709}" type="presParOf" srcId="{34BAE647-564E-4E89-9EFC-4F366C4B5572}" destId="{F7695A7D-E04D-455D-9166-2A277E5E91C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9D32C7-6A3A-4FF4-BABC-ADF29B5F52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8D437AA-FAE5-41AC-B86A-E74206430F2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Этапы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37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E848E77-B2CB-4E79-8470-DD005411B471}" type="parTrans" cxnId="{955763A1-FF37-48C7-B2CE-9E5ABD6859FD}">
      <dgm:prSet/>
      <dgm:spPr/>
      <dgm:t>
        <a:bodyPr/>
        <a:lstStyle/>
        <a:p>
          <a:endParaRPr lang="ru-RU"/>
        </a:p>
      </dgm:t>
    </dgm:pt>
    <dgm:pt modelId="{308B0610-E438-46CF-82FF-7C1665F69763}" type="sibTrans" cxnId="{955763A1-FF37-48C7-B2CE-9E5ABD6859FD}">
      <dgm:prSet/>
      <dgm:spPr/>
      <dgm:t>
        <a:bodyPr/>
        <a:lstStyle/>
        <a:p>
          <a:endParaRPr lang="ru-RU"/>
        </a:p>
      </dgm:t>
    </dgm:pt>
    <dgm:pt modelId="{DA3CE3FE-4E6A-4E9E-B819-5FF02B9ED10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От функций 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стратегии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“Hard Skills”</a:t>
          </a:r>
        </a:p>
      </dgm:t>
    </dgm:pt>
    <dgm:pt modelId="{D5BCD8B5-7C35-43AA-96E6-D2F481AA041D}" type="parTrans" cxnId="{9160E3E1-9E72-494E-9502-AA89496FB90D}">
      <dgm:prSet/>
      <dgm:spPr/>
      <dgm:t>
        <a:bodyPr/>
        <a:lstStyle/>
        <a:p>
          <a:endParaRPr lang="ru-RU"/>
        </a:p>
      </dgm:t>
    </dgm:pt>
    <dgm:pt modelId="{7ABDD7F5-BF45-414F-8C3B-3EACA025DC9D}" type="sibTrans" cxnId="{9160E3E1-9E72-494E-9502-AA89496FB90D}">
      <dgm:prSet/>
      <dgm:spPr/>
      <dgm:t>
        <a:bodyPr/>
        <a:lstStyle/>
        <a:p>
          <a:endParaRPr lang="ru-RU"/>
        </a:p>
      </dgm:t>
    </dgm:pt>
    <dgm:pt modelId="{B3D0F7E1-5E0D-4B59-8FAA-B71074A0A91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  <a:r>
            <a:rPr kumimoji="0" lang="en-US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“Soft Skills”</a:t>
          </a:r>
        </a:p>
      </dgm:t>
    </dgm:pt>
    <dgm:pt modelId="{205F7750-5F29-462B-A1BC-DC5F9B02B326}" type="parTrans" cxnId="{8244310A-39AE-459F-9DA9-F56CCDE14150}">
      <dgm:prSet/>
      <dgm:spPr/>
      <dgm:t>
        <a:bodyPr/>
        <a:lstStyle/>
        <a:p>
          <a:endParaRPr lang="ru-RU"/>
        </a:p>
      </dgm:t>
    </dgm:pt>
    <dgm:pt modelId="{A38F27E9-1D94-4220-9924-FF9726A19670}" type="sibTrans" cxnId="{8244310A-39AE-459F-9DA9-F56CCDE14150}">
      <dgm:prSet/>
      <dgm:spPr/>
      <dgm:t>
        <a:bodyPr/>
        <a:lstStyle/>
        <a:p>
          <a:endParaRPr lang="ru-RU"/>
        </a:p>
      </dgm:t>
    </dgm:pt>
    <dgm:pt modelId="{FFB358ED-F982-43BF-AC62-547BF923D1B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От внутренних компетенций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 внешним</a:t>
          </a:r>
          <a:endParaRPr kumimoji="0" lang="en-US" alt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34BCFEE-270B-4C98-90FF-C453DF853806}" type="parTrans" cxnId="{4893873D-6740-4DF0-A752-CCDEF581E6FE}">
      <dgm:prSet/>
      <dgm:spPr/>
      <dgm:t>
        <a:bodyPr/>
        <a:lstStyle/>
        <a:p>
          <a:endParaRPr lang="ru-RU"/>
        </a:p>
      </dgm:t>
    </dgm:pt>
    <dgm:pt modelId="{879528FE-495C-445E-84AC-BF78459D9796}" type="sibTrans" cxnId="{4893873D-6740-4DF0-A752-CCDEF581E6FE}">
      <dgm:prSet/>
      <dgm:spPr/>
      <dgm:t>
        <a:bodyPr/>
        <a:lstStyle/>
        <a:p>
          <a:endParaRPr lang="ru-RU"/>
        </a:p>
      </dgm:t>
    </dgm:pt>
    <dgm:pt modelId="{9EDBE40B-97C2-4C2A-A199-34F2A7FA24F3}" type="pres">
      <dgm:prSet presAssocID="{349D32C7-6A3A-4FF4-BABC-ADF29B5F52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7F9301-F371-4C22-8272-07351C1C13FD}" type="pres">
      <dgm:prSet presAssocID="{28D437AA-FAE5-41AC-B86A-E74206430F20}" presName="hierRoot1" presStyleCnt="0">
        <dgm:presLayoutVars>
          <dgm:hierBranch/>
        </dgm:presLayoutVars>
      </dgm:prSet>
      <dgm:spPr/>
    </dgm:pt>
    <dgm:pt modelId="{CD1ECD07-AD70-492B-A8FF-0C78B0E17379}" type="pres">
      <dgm:prSet presAssocID="{28D437AA-FAE5-41AC-B86A-E74206430F20}" presName="rootComposite1" presStyleCnt="0"/>
      <dgm:spPr/>
    </dgm:pt>
    <dgm:pt modelId="{83FF8CC6-A681-49F4-A634-A084BE017FE5}" type="pres">
      <dgm:prSet presAssocID="{28D437AA-FAE5-41AC-B86A-E74206430F2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2140A1-A405-49EF-89E1-C122417F2920}" type="pres">
      <dgm:prSet presAssocID="{28D437AA-FAE5-41AC-B86A-E74206430F2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30D3391-27B7-4D74-B22F-1594E4C78C7F}" type="pres">
      <dgm:prSet presAssocID="{28D437AA-FAE5-41AC-B86A-E74206430F20}" presName="hierChild2" presStyleCnt="0"/>
      <dgm:spPr/>
    </dgm:pt>
    <dgm:pt modelId="{DA187FA2-6A49-4129-BA5B-E08C55F47B52}" type="pres">
      <dgm:prSet presAssocID="{D5BCD8B5-7C35-43AA-96E6-D2F481AA041D}" presName="Name35" presStyleLbl="parChTrans1D2" presStyleIdx="0" presStyleCnt="3"/>
      <dgm:spPr/>
      <dgm:t>
        <a:bodyPr/>
        <a:lstStyle/>
        <a:p>
          <a:endParaRPr lang="ru-RU"/>
        </a:p>
      </dgm:t>
    </dgm:pt>
    <dgm:pt modelId="{F88362BA-60A5-4738-A304-4FFEEA531917}" type="pres">
      <dgm:prSet presAssocID="{DA3CE3FE-4E6A-4E9E-B819-5FF02B9ED10E}" presName="hierRoot2" presStyleCnt="0">
        <dgm:presLayoutVars>
          <dgm:hierBranch/>
        </dgm:presLayoutVars>
      </dgm:prSet>
      <dgm:spPr/>
    </dgm:pt>
    <dgm:pt modelId="{4CE5C39B-E8B9-4517-8F72-51D90E5C04D8}" type="pres">
      <dgm:prSet presAssocID="{DA3CE3FE-4E6A-4E9E-B819-5FF02B9ED10E}" presName="rootComposite" presStyleCnt="0"/>
      <dgm:spPr/>
    </dgm:pt>
    <dgm:pt modelId="{A5C435A0-DE76-4BE1-8EB0-52C476B41538}" type="pres">
      <dgm:prSet presAssocID="{DA3CE3FE-4E6A-4E9E-B819-5FF02B9ED10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029F2C-F6B8-4B40-927F-E4565991428B}" type="pres">
      <dgm:prSet presAssocID="{DA3CE3FE-4E6A-4E9E-B819-5FF02B9ED10E}" presName="rootConnector" presStyleLbl="node2" presStyleIdx="0" presStyleCnt="3"/>
      <dgm:spPr/>
      <dgm:t>
        <a:bodyPr/>
        <a:lstStyle/>
        <a:p>
          <a:endParaRPr lang="ru-RU"/>
        </a:p>
      </dgm:t>
    </dgm:pt>
    <dgm:pt modelId="{F288F85F-4C86-415B-8C59-BD33AF317775}" type="pres">
      <dgm:prSet presAssocID="{DA3CE3FE-4E6A-4E9E-B819-5FF02B9ED10E}" presName="hierChild4" presStyleCnt="0"/>
      <dgm:spPr/>
    </dgm:pt>
    <dgm:pt modelId="{13287E2B-0919-4EFA-A6B1-723FC8CB5371}" type="pres">
      <dgm:prSet presAssocID="{DA3CE3FE-4E6A-4E9E-B819-5FF02B9ED10E}" presName="hierChild5" presStyleCnt="0"/>
      <dgm:spPr/>
    </dgm:pt>
    <dgm:pt modelId="{90D85C3D-48FE-4011-9A06-750E66D1F75F}" type="pres">
      <dgm:prSet presAssocID="{205F7750-5F29-462B-A1BC-DC5F9B02B326}" presName="Name35" presStyleLbl="parChTrans1D2" presStyleIdx="1" presStyleCnt="3"/>
      <dgm:spPr/>
      <dgm:t>
        <a:bodyPr/>
        <a:lstStyle/>
        <a:p>
          <a:endParaRPr lang="ru-RU"/>
        </a:p>
      </dgm:t>
    </dgm:pt>
    <dgm:pt modelId="{309AE351-0065-498E-9DE5-6DA1C0192791}" type="pres">
      <dgm:prSet presAssocID="{B3D0F7E1-5E0D-4B59-8FAA-B71074A0A916}" presName="hierRoot2" presStyleCnt="0">
        <dgm:presLayoutVars>
          <dgm:hierBranch/>
        </dgm:presLayoutVars>
      </dgm:prSet>
      <dgm:spPr/>
    </dgm:pt>
    <dgm:pt modelId="{A2CAC3AF-D11D-460A-B9F5-BF22B914A42A}" type="pres">
      <dgm:prSet presAssocID="{B3D0F7E1-5E0D-4B59-8FAA-B71074A0A916}" presName="rootComposite" presStyleCnt="0"/>
      <dgm:spPr/>
    </dgm:pt>
    <dgm:pt modelId="{F76AF76D-5D10-4FD9-9A56-D0DE7A9BC7C2}" type="pres">
      <dgm:prSet presAssocID="{B3D0F7E1-5E0D-4B59-8FAA-B71074A0A91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56F94B-7C0B-4339-8B37-FF8B8A67837F}" type="pres">
      <dgm:prSet presAssocID="{B3D0F7E1-5E0D-4B59-8FAA-B71074A0A916}" presName="rootConnector" presStyleLbl="node2" presStyleIdx="1" presStyleCnt="3"/>
      <dgm:spPr/>
      <dgm:t>
        <a:bodyPr/>
        <a:lstStyle/>
        <a:p>
          <a:endParaRPr lang="ru-RU"/>
        </a:p>
      </dgm:t>
    </dgm:pt>
    <dgm:pt modelId="{8CEAC5A8-3928-4FD8-95E5-1054BAFC3D67}" type="pres">
      <dgm:prSet presAssocID="{B3D0F7E1-5E0D-4B59-8FAA-B71074A0A916}" presName="hierChild4" presStyleCnt="0"/>
      <dgm:spPr/>
    </dgm:pt>
    <dgm:pt modelId="{07FA28CB-791A-4D57-A717-CDC0B5AA2357}" type="pres">
      <dgm:prSet presAssocID="{B3D0F7E1-5E0D-4B59-8FAA-B71074A0A916}" presName="hierChild5" presStyleCnt="0"/>
      <dgm:spPr/>
    </dgm:pt>
    <dgm:pt modelId="{544C0C06-78B1-4F9E-A94F-0BB7BBC8E1E9}" type="pres">
      <dgm:prSet presAssocID="{634BCFEE-270B-4C98-90FF-C453DF853806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761179F-245E-4E15-9FE0-DF173733B17A}" type="pres">
      <dgm:prSet presAssocID="{FFB358ED-F982-43BF-AC62-547BF923D1B1}" presName="hierRoot2" presStyleCnt="0">
        <dgm:presLayoutVars>
          <dgm:hierBranch/>
        </dgm:presLayoutVars>
      </dgm:prSet>
      <dgm:spPr/>
    </dgm:pt>
    <dgm:pt modelId="{4C4F88C9-C963-4D33-98E1-FE9AA0D40912}" type="pres">
      <dgm:prSet presAssocID="{FFB358ED-F982-43BF-AC62-547BF923D1B1}" presName="rootComposite" presStyleCnt="0"/>
      <dgm:spPr/>
    </dgm:pt>
    <dgm:pt modelId="{99E3FB15-2037-4FAC-BCF1-97DC6EB41AF8}" type="pres">
      <dgm:prSet presAssocID="{FFB358ED-F982-43BF-AC62-547BF923D1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05B62D-5BAC-43BE-9E57-D2EBA9930A03}" type="pres">
      <dgm:prSet presAssocID="{FFB358ED-F982-43BF-AC62-547BF923D1B1}" presName="rootConnector" presStyleLbl="node2" presStyleIdx="2" presStyleCnt="3"/>
      <dgm:spPr/>
      <dgm:t>
        <a:bodyPr/>
        <a:lstStyle/>
        <a:p>
          <a:endParaRPr lang="ru-RU"/>
        </a:p>
      </dgm:t>
    </dgm:pt>
    <dgm:pt modelId="{3F813EFC-C24D-4084-B2D1-7A4F64412602}" type="pres">
      <dgm:prSet presAssocID="{FFB358ED-F982-43BF-AC62-547BF923D1B1}" presName="hierChild4" presStyleCnt="0"/>
      <dgm:spPr/>
    </dgm:pt>
    <dgm:pt modelId="{4C4E4140-7DF3-4C8F-869A-58CB8E4CC58E}" type="pres">
      <dgm:prSet presAssocID="{FFB358ED-F982-43BF-AC62-547BF923D1B1}" presName="hierChild5" presStyleCnt="0"/>
      <dgm:spPr/>
    </dgm:pt>
    <dgm:pt modelId="{35893E66-C152-4177-B6A1-2AAAA7B8F2BE}" type="pres">
      <dgm:prSet presAssocID="{28D437AA-FAE5-41AC-B86A-E74206430F20}" presName="hierChild3" presStyleCnt="0"/>
      <dgm:spPr/>
    </dgm:pt>
  </dgm:ptLst>
  <dgm:cxnLst>
    <dgm:cxn modelId="{9331C27A-8D3B-474E-92AE-61E8EE941269}" type="presOf" srcId="{349D32C7-6A3A-4FF4-BABC-ADF29B5F525E}" destId="{9EDBE40B-97C2-4C2A-A199-34F2A7FA24F3}" srcOrd="0" destOrd="0" presId="urn:microsoft.com/office/officeart/2005/8/layout/orgChart1"/>
    <dgm:cxn modelId="{8244310A-39AE-459F-9DA9-F56CCDE14150}" srcId="{28D437AA-FAE5-41AC-B86A-E74206430F20}" destId="{B3D0F7E1-5E0D-4B59-8FAA-B71074A0A916}" srcOrd="1" destOrd="0" parTransId="{205F7750-5F29-462B-A1BC-DC5F9B02B326}" sibTransId="{A38F27E9-1D94-4220-9924-FF9726A19670}"/>
    <dgm:cxn modelId="{D834225E-7A03-48C6-B441-AC6EB2B3C994}" type="presOf" srcId="{DA3CE3FE-4E6A-4E9E-B819-5FF02B9ED10E}" destId="{29029F2C-F6B8-4B40-927F-E4565991428B}" srcOrd="1" destOrd="0" presId="urn:microsoft.com/office/officeart/2005/8/layout/orgChart1"/>
    <dgm:cxn modelId="{FC8BFF87-4BE4-4BA9-AA2B-4128576C9305}" type="presOf" srcId="{205F7750-5F29-462B-A1BC-DC5F9B02B326}" destId="{90D85C3D-48FE-4011-9A06-750E66D1F75F}" srcOrd="0" destOrd="0" presId="urn:microsoft.com/office/officeart/2005/8/layout/orgChart1"/>
    <dgm:cxn modelId="{65922AC5-244B-4E73-9270-746A0B91EFA6}" type="presOf" srcId="{DA3CE3FE-4E6A-4E9E-B819-5FF02B9ED10E}" destId="{A5C435A0-DE76-4BE1-8EB0-52C476B41538}" srcOrd="0" destOrd="0" presId="urn:microsoft.com/office/officeart/2005/8/layout/orgChart1"/>
    <dgm:cxn modelId="{4893873D-6740-4DF0-A752-CCDEF581E6FE}" srcId="{28D437AA-FAE5-41AC-B86A-E74206430F20}" destId="{FFB358ED-F982-43BF-AC62-547BF923D1B1}" srcOrd="2" destOrd="0" parTransId="{634BCFEE-270B-4C98-90FF-C453DF853806}" sibTransId="{879528FE-495C-445E-84AC-BF78459D9796}"/>
    <dgm:cxn modelId="{EDA90226-EE67-47E2-8558-1DE8BBB1BD5B}" type="presOf" srcId="{B3D0F7E1-5E0D-4B59-8FAA-B71074A0A916}" destId="{F76AF76D-5D10-4FD9-9A56-D0DE7A9BC7C2}" srcOrd="0" destOrd="0" presId="urn:microsoft.com/office/officeart/2005/8/layout/orgChart1"/>
    <dgm:cxn modelId="{DE537DD0-AB87-4C6A-9F49-9A761E9EA342}" type="presOf" srcId="{28D437AA-FAE5-41AC-B86A-E74206430F20}" destId="{83FF8CC6-A681-49F4-A634-A084BE017FE5}" srcOrd="0" destOrd="0" presId="urn:microsoft.com/office/officeart/2005/8/layout/orgChart1"/>
    <dgm:cxn modelId="{A64F5D38-8C78-453C-AA68-BC910C230149}" type="presOf" srcId="{FFB358ED-F982-43BF-AC62-547BF923D1B1}" destId="{99E3FB15-2037-4FAC-BCF1-97DC6EB41AF8}" srcOrd="0" destOrd="0" presId="urn:microsoft.com/office/officeart/2005/8/layout/orgChart1"/>
    <dgm:cxn modelId="{955763A1-FF37-48C7-B2CE-9E5ABD6859FD}" srcId="{349D32C7-6A3A-4FF4-BABC-ADF29B5F525E}" destId="{28D437AA-FAE5-41AC-B86A-E74206430F20}" srcOrd="0" destOrd="0" parTransId="{6E848E77-B2CB-4E79-8470-DD005411B471}" sibTransId="{308B0610-E438-46CF-82FF-7C1665F69763}"/>
    <dgm:cxn modelId="{CEB4D353-7797-45DD-B7FE-4D7CD4D36D71}" type="presOf" srcId="{D5BCD8B5-7C35-43AA-96E6-D2F481AA041D}" destId="{DA187FA2-6A49-4129-BA5B-E08C55F47B52}" srcOrd="0" destOrd="0" presId="urn:microsoft.com/office/officeart/2005/8/layout/orgChart1"/>
    <dgm:cxn modelId="{9160E3E1-9E72-494E-9502-AA89496FB90D}" srcId="{28D437AA-FAE5-41AC-B86A-E74206430F20}" destId="{DA3CE3FE-4E6A-4E9E-B819-5FF02B9ED10E}" srcOrd="0" destOrd="0" parTransId="{D5BCD8B5-7C35-43AA-96E6-D2F481AA041D}" sibTransId="{7ABDD7F5-BF45-414F-8C3B-3EACA025DC9D}"/>
    <dgm:cxn modelId="{F993AEE8-7FC8-4D74-A894-8467F26070D6}" type="presOf" srcId="{28D437AA-FAE5-41AC-B86A-E74206430F20}" destId="{092140A1-A405-49EF-89E1-C122417F2920}" srcOrd="1" destOrd="0" presId="urn:microsoft.com/office/officeart/2005/8/layout/orgChart1"/>
    <dgm:cxn modelId="{8125E2A5-2C43-4713-92CB-0CA7C31F55FC}" type="presOf" srcId="{B3D0F7E1-5E0D-4B59-8FAA-B71074A0A916}" destId="{4556F94B-7C0B-4339-8B37-FF8B8A67837F}" srcOrd="1" destOrd="0" presId="urn:microsoft.com/office/officeart/2005/8/layout/orgChart1"/>
    <dgm:cxn modelId="{0DF26239-75A7-4B74-833D-93A6C73EC074}" type="presOf" srcId="{FFB358ED-F982-43BF-AC62-547BF923D1B1}" destId="{5405B62D-5BAC-43BE-9E57-D2EBA9930A03}" srcOrd="1" destOrd="0" presId="urn:microsoft.com/office/officeart/2005/8/layout/orgChart1"/>
    <dgm:cxn modelId="{382E65F8-A198-460E-92D6-12D60442E37A}" type="presOf" srcId="{634BCFEE-270B-4C98-90FF-C453DF853806}" destId="{544C0C06-78B1-4F9E-A94F-0BB7BBC8E1E9}" srcOrd="0" destOrd="0" presId="urn:microsoft.com/office/officeart/2005/8/layout/orgChart1"/>
    <dgm:cxn modelId="{E4471A8B-CB75-4D2A-8264-587ED6E5AC14}" type="presParOf" srcId="{9EDBE40B-97C2-4C2A-A199-34F2A7FA24F3}" destId="{0E7F9301-F371-4C22-8272-07351C1C13FD}" srcOrd="0" destOrd="0" presId="urn:microsoft.com/office/officeart/2005/8/layout/orgChart1"/>
    <dgm:cxn modelId="{EFAD821C-028A-4609-9196-509DB9C7B7FF}" type="presParOf" srcId="{0E7F9301-F371-4C22-8272-07351C1C13FD}" destId="{CD1ECD07-AD70-492B-A8FF-0C78B0E17379}" srcOrd="0" destOrd="0" presId="urn:microsoft.com/office/officeart/2005/8/layout/orgChart1"/>
    <dgm:cxn modelId="{67716F6B-86F7-4403-91BD-7D19A61ED2D0}" type="presParOf" srcId="{CD1ECD07-AD70-492B-A8FF-0C78B0E17379}" destId="{83FF8CC6-A681-49F4-A634-A084BE017FE5}" srcOrd="0" destOrd="0" presId="urn:microsoft.com/office/officeart/2005/8/layout/orgChart1"/>
    <dgm:cxn modelId="{F77EE842-7373-44A0-89D7-8461EA53A8BD}" type="presParOf" srcId="{CD1ECD07-AD70-492B-A8FF-0C78B0E17379}" destId="{092140A1-A405-49EF-89E1-C122417F2920}" srcOrd="1" destOrd="0" presId="urn:microsoft.com/office/officeart/2005/8/layout/orgChart1"/>
    <dgm:cxn modelId="{2017FFE2-376D-41A4-BD74-384A41C4C00E}" type="presParOf" srcId="{0E7F9301-F371-4C22-8272-07351C1C13FD}" destId="{030D3391-27B7-4D74-B22F-1594E4C78C7F}" srcOrd="1" destOrd="0" presId="urn:microsoft.com/office/officeart/2005/8/layout/orgChart1"/>
    <dgm:cxn modelId="{1EC7BAA3-7F56-46A5-89F6-0DB8B2AF0DE8}" type="presParOf" srcId="{030D3391-27B7-4D74-B22F-1594E4C78C7F}" destId="{DA187FA2-6A49-4129-BA5B-E08C55F47B52}" srcOrd="0" destOrd="0" presId="urn:microsoft.com/office/officeart/2005/8/layout/orgChart1"/>
    <dgm:cxn modelId="{F1D583FA-2441-4343-8036-AB8CCCDA89ED}" type="presParOf" srcId="{030D3391-27B7-4D74-B22F-1594E4C78C7F}" destId="{F88362BA-60A5-4738-A304-4FFEEA531917}" srcOrd="1" destOrd="0" presId="urn:microsoft.com/office/officeart/2005/8/layout/orgChart1"/>
    <dgm:cxn modelId="{C49848EB-A1CF-469F-B893-BAB09069414D}" type="presParOf" srcId="{F88362BA-60A5-4738-A304-4FFEEA531917}" destId="{4CE5C39B-E8B9-4517-8F72-51D90E5C04D8}" srcOrd="0" destOrd="0" presId="urn:microsoft.com/office/officeart/2005/8/layout/orgChart1"/>
    <dgm:cxn modelId="{A530CF5F-63CE-40DD-A7BF-111E1AAC05D4}" type="presParOf" srcId="{4CE5C39B-E8B9-4517-8F72-51D90E5C04D8}" destId="{A5C435A0-DE76-4BE1-8EB0-52C476B41538}" srcOrd="0" destOrd="0" presId="urn:microsoft.com/office/officeart/2005/8/layout/orgChart1"/>
    <dgm:cxn modelId="{2CF4A3B9-BAFB-4642-9B0F-8C5BCCC0B6EA}" type="presParOf" srcId="{4CE5C39B-E8B9-4517-8F72-51D90E5C04D8}" destId="{29029F2C-F6B8-4B40-927F-E4565991428B}" srcOrd="1" destOrd="0" presId="urn:microsoft.com/office/officeart/2005/8/layout/orgChart1"/>
    <dgm:cxn modelId="{CF5A850A-398B-4C3D-B43D-F8F5EC55257F}" type="presParOf" srcId="{F88362BA-60A5-4738-A304-4FFEEA531917}" destId="{F288F85F-4C86-415B-8C59-BD33AF317775}" srcOrd="1" destOrd="0" presId="urn:microsoft.com/office/officeart/2005/8/layout/orgChart1"/>
    <dgm:cxn modelId="{152A9779-CA2B-4C5B-8C6A-1DBE1BA2CFDD}" type="presParOf" srcId="{F88362BA-60A5-4738-A304-4FFEEA531917}" destId="{13287E2B-0919-4EFA-A6B1-723FC8CB5371}" srcOrd="2" destOrd="0" presId="urn:microsoft.com/office/officeart/2005/8/layout/orgChart1"/>
    <dgm:cxn modelId="{D06CB3A1-34CA-4DAB-BC8B-26B00ED1804B}" type="presParOf" srcId="{030D3391-27B7-4D74-B22F-1594E4C78C7F}" destId="{90D85C3D-48FE-4011-9A06-750E66D1F75F}" srcOrd="2" destOrd="0" presId="urn:microsoft.com/office/officeart/2005/8/layout/orgChart1"/>
    <dgm:cxn modelId="{04785B5E-9E18-48FD-919D-C3D7423E4131}" type="presParOf" srcId="{030D3391-27B7-4D74-B22F-1594E4C78C7F}" destId="{309AE351-0065-498E-9DE5-6DA1C0192791}" srcOrd="3" destOrd="0" presId="urn:microsoft.com/office/officeart/2005/8/layout/orgChart1"/>
    <dgm:cxn modelId="{E2462719-1590-4599-BB6F-88B204CEC416}" type="presParOf" srcId="{309AE351-0065-498E-9DE5-6DA1C0192791}" destId="{A2CAC3AF-D11D-460A-B9F5-BF22B914A42A}" srcOrd="0" destOrd="0" presId="urn:microsoft.com/office/officeart/2005/8/layout/orgChart1"/>
    <dgm:cxn modelId="{F9B3955C-DD9C-48A7-82BE-64B3059DFA0C}" type="presParOf" srcId="{A2CAC3AF-D11D-460A-B9F5-BF22B914A42A}" destId="{F76AF76D-5D10-4FD9-9A56-D0DE7A9BC7C2}" srcOrd="0" destOrd="0" presId="urn:microsoft.com/office/officeart/2005/8/layout/orgChart1"/>
    <dgm:cxn modelId="{FA4551FA-2022-493B-8D3F-BC121316484E}" type="presParOf" srcId="{A2CAC3AF-D11D-460A-B9F5-BF22B914A42A}" destId="{4556F94B-7C0B-4339-8B37-FF8B8A67837F}" srcOrd="1" destOrd="0" presId="urn:microsoft.com/office/officeart/2005/8/layout/orgChart1"/>
    <dgm:cxn modelId="{10B0BE74-0255-43D9-8A9B-7C2545026E80}" type="presParOf" srcId="{309AE351-0065-498E-9DE5-6DA1C0192791}" destId="{8CEAC5A8-3928-4FD8-95E5-1054BAFC3D67}" srcOrd="1" destOrd="0" presId="urn:microsoft.com/office/officeart/2005/8/layout/orgChart1"/>
    <dgm:cxn modelId="{E6BDAF77-E81E-42CF-A118-5889C70FFEA5}" type="presParOf" srcId="{309AE351-0065-498E-9DE5-6DA1C0192791}" destId="{07FA28CB-791A-4D57-A717-CDC0B5AA2357}" srcOrd="2" destOrd="0" presId="urn:microsoft.com/office/officeart/2005/8/layout/orgChart1"/>
    <dgm:cxn modelId="{9C6AB3C3-48BF-496E-A7B7-8FAB8CE1A078}" type="presParOf" srcId="{030D3391-27B7-4D74-B22F-1594E4C78C7F}" destId="{544C0C06-78B1-4F9E-A94F-0BB7BBC8E1E9}" srcOrd="4" destOrd="0" presId="urn:microsoft.com/office/officeart/2005/8/layout/orgChart1"/>
    <dgm:cxn modelId="{7ACD141F-5C6E-4A19-868F-A4CBBEE1CC66}" type="presParOf" srcId="{030D3391-27B7-4D74-B22F-1594E4C78C7F}" destId="{8761179F-245E-4E15-9FE0-DF173733B17A}" srcOrd="5" destOrd="0" presId="urn:microsoft.com/office/officeart/2005/8/layout/orgChart1"/>
    <dgm:cxn modelId="{D6070356-D8FF-4005-BD5F-96CD0E3FC64D}" type="presParOf" srcId="{8761179F-245E-4E15-9FE0-DF173733B17A}" destId="{4C4F88C9-C963-4D33-98E1-FE9AA0D40912}" srcOrd="0" destOrd="0" presId="urn:microsoft.com/office/officeart/2005/8/layout/orgChart1"/>
    <dgm:cxn modelId="{FD9A9CF6-477D-476B-A269-8946AF1F93B8}" type="presParOf" srcId="{4C4F88C9-C963-4D33-98E1-FE9AA0D40912}" destId="{99E3FB15-2037-4FAC-BCF1-97DC6EB41AF8}" srcOrd="0" destOrd="0" presId="urn:microsoft.com/office/officeart/2005/8/layout/orgChart1"/>
    <dgm:cxn modelId="{B3970E56-FF60-4267-B918-5BFFFD230C93}" type="presParOf" srcId="{4C4F88C9-C963-4D33-98E1-FE9AA0D40912}" destId="{5405B62D-5BAC-43BE-9E57-D2EBA9930A03}" srcOrd="1" destOrd="0" presId="urn:microsoft.com/office/officeart/2005/8/layout/orgChart1"/>
    <dgm:cxn modelId="{05A43754-6DE8-45E0-97C1-4AB1360A7423}" type="presParOf" srcId="{8761179F-245E-4E15-9FE0-DF173733B17A}" destId="{3F813EFC-C24D-4084-B2D1-7A4F64412602}" srcOrd="1" destOrd="0" presId="urn:microsoft.com/office/officeart/2005/8/layout/orgChart1"/>
    <dgm:cxn modelId="{394E9710-0EA2-4F02-95CE-FBCCF0AA8AD6}" type="presParOf" srcId="{8761179F-245E-4E15-9FE0-DF173733B17A}" destId="{4C4E4140-7DF3-4C8F-869A-58CB8E4CC58E}" srcOrd="2" destOrd="0" presId="urn:microsoft.com/office/officeart/2005/8/layout/orgChart1"/>
    <dgm:cxn modelId="{6F1889F4-B577-46A5-97A2-F679F3D8E5D6}" type="presParOf" srcId="{0E7F9301-F371-4C22-8272-07351C1C13FD}" destId="{35893E66-C152-4177-B6A1-2AAAA7B8F2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AAACD-063B-4D9C-8DCF-4B6742CE833F}">
      <dsp:nvSpPr>
        <dsp:cNvPr id="0" name=""/>
        <dsp:cNvSpPr/>
      </dsp:nvSpPr>
      <dsp:spPr>
        <a:xfrm rot="16200000">
          <a:off x="749608" y="-749608"/>
          <a:ext cx="1710981" cy="321019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Franklin Gothic Book" panose="020B0503020102020204" pitchFamily="34" charset="0"/>
            </a:rPr>
            <a:t>1. Трансформация рынка</a:t>
          </a:r>
          <a:endParaRPr lang="ru-RU" sz="2400" kern="1200" dirty="0">
            <a:latin typeface="Franklin Gothic Book" panose="020B0503020102020204" pitchFamily="34" charset="0"/>
          </a:endParaRPr>
        </a:p>
      </dsp:txBody>
      <dsp:txXfrm rot="5400000">
        <a:off x="-1" y="1"/>
        <a:ext cx="3210197" cy="1283235"/>
      </dsp:txXfrm>
    </dsp:sp>
    <dsp:sp modelId="{3B7A6BC9-7389-4B31-B5CC-EC9CD39BED9C}">
      <dsp:nvSpPr>
        <dsp:cNvPr id="0" name=""/>
        <dsp:cNvSpPr/>
      </dsp:nvSpPr>
      <dsp:spPr>
        <a:xfrm>
          <a:off x="3210197" y="0"/>
          <a:ext cx="3210197" cy="171098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Franklin Gothic Book" panose="020B0503020102020204" pitchFamily="34" charset="0"/>
            </a:rPr>
            <a:t>2. Глобализация системы</a:t>
          </a:r>
          <a:endParaRPr lang="ru-RU" sz="2400" kern="1200" dirty="0">
            <a:latin typeface="Franklin Gothic Book" panose="020B0503020102020204" pitchFamily="34" charset="0"/>
          </a:endParaRPr>
        </a:p>
      </dsp:txBody>
      <dsp:txXfrm>
        <a:off x="3210197" y="0"/>
        <a:ext cx="3210197" cy="1283235"/>
      </dsp:txXfrm>
    </dsp:sp>
    <dsp:sp modelId="{EE260CEF-DFC1-4619-B747-A7DD5D07EF4A}">
      <dsp:nvSpPr>
        <dsp:cNvPr id="0" name=""/>
        <dsp:cNvSpPr/>
      </dsp:nvSpPr>
      <dsp:spPr>
        <a:xfrm rot="10800000">
          <a:off x="0" y="1710981"/>
          <a:ext cx="3210197" cy="171098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Franklin Gothic Book" panose="020B0503020102020204" pitchFamily="34" charset="0"/>
            </a:rPr>
            <a:t>3. Усиление интеграционных процессов  </a:t>
          </a:r>
          <a:endParaRPr lang="ru-RU" sz="2400" kern="1200" dirty="0">
            <a:latin typeface="Franklin Gothic Book" panose="020B0503020102020204" pitchFamily="34" charset="0"/>
          </a:endParaRPr>
        </a:p>
      </dsp:txBody>
      <dsp:txXfrm rot="10800000">
        <a:off x="0" y="2138726"/>
        <a:ext cx="3210197" cy="1283235"/>
      </dsp:txXfrm>
    </dsp:sp>
    <dsp:sp modelId="{C1E3EFD7-6457-45F1-9A5B-0B31AD665B28}">
      <dsp:nvSpPr>
        <dsp:cNvPr id="0" name=""/>
        <dsp:cNvSpPr/>
      </dsp:nvSpPr>
      <dsp:spPr>
        <a:xfrm rot="5400000">
          <a:off x="3959805" y="961372"/>
          <a:ext cx="1710981" cy="321019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Franklin Gothic Book" panose="020B0503020102020204" pitchFamily="34" charset="0"/>
            </a:rPr>
            <a:t>4. Создание предпосылок повышения статуса</a:t>
          </a:r>
        </a:p>
      </dsp:txBody>
      <dsp:txXfrm rot="-5400000">
        <a:off x="3210197" y="2138726"/>
        <a:ext cx="3210197" cy="1283235"/>
      </dsp:txXfrm>
    </dsp:sp>
    <dsp:sp modelId="{F7695A7D-E04D-455D-9166-2A277E5E91C2}">
      <dsp:nvSpPr>
        <dsp:cNvPr id="0" name=""/>
        <dsp:cNvSpPr/>
      </dsp:nvSpPr>
      <dsp:spPr>
        <a:xfrm>
          <a:off x="2005795" y="1183648"/>
          <a:ext cx="2408803" cy="1054665"/>
        </a:xfrm>
        <a:prstGeom prst="roundRect">
          <a:avLst/>
        </a:prstGeom>
        <a:solidFill>
          <a:schemeClr val="bg2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Franklin Gothic Book" panose="020B0503020102020204" pitchFamily="34" charset="0"/>
            </a:rPr>
            <a:t>Бизнес - образование</a:t>
          </a:r>
          <a:endParaRPr lang="ru-RU" sz="2400" b="1" kern="1200" dirty="0">
            <a:latin typeface="Franklin Gothic Book" panose="020B0503020102020204" pitchFamily="34" charset="0"/>
          </a:endParaRPr>
        </a:p>
      </dsp:txBody>
      <dsp:txXfrm>
        <a:off x="2057280" y="1235133"/>
        <a:ext cx="2305833" cy="951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C0C06-78B1-4F9E-A94F-0BB7BBC8E1E9}">
      <dsp:nvSpPr>
        <dsp:cNvPr id="0" name=""/>
        <dsp:cNvSpPr/>
      </dsp:nvSpPr>
      <dsp:spPr>
        <a:xfrm>
          <a:off x="3857625" y="1926394"/>
          <a:ext cx="2729297" cy="473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839"/>
              </a:lnTo>
              <a:lnTo>
                <a:pt x="2729297" y="236839"/>
              </a:lnTo>
              <a:lnTo>
                <a:pt x="2729297" y="473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85C3D-48FE-4011-9A06-750E66D1F75F}">
      <dsp:nvSpPr>
        <dsp:cNvPr id="0" name=""/>
        <dsp:cNvSpPr/>
      </dsp:nvSpPr>
      <dsp:spPr>
        <a:xfrm>
          <a:off x="3811905" y="1926394"/>
          <a:ext cx="91440" cy="473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87FA2-6A49-4129-BA5B-E08C55F47B52}">
      <dsp:nvSpPr>
        <dsp:cNvPr id="0" name=""/>
        <dsp:cNvSpPr/>
      </dsp:nvSpPr>
      <dsp:spPr>
        <a:xfrm>
          <a:off x="1128327" y="1926394"/>
          <a:ext cx="2729297" cy="473679"/>
        </a:xfrm>
        <a:custGeom>
          <a:avLst/>
          <a:gdLst/>
          <a:ahLst/>
          <a:cxnLst/>
          <a:rect l="0" t="0" r="0" b="0"/>
          <a:pathLst>
            <a:path>
              <a:moveTo>
                <a:pt x="2729297" y="0"/>
              </a:moveTo>
              <a:lnTo>
                <a:pt x="2729297" y="236839"/>
              </a:lnTo>
              <a:lnTo>
                <a:pt x="0" y="236839"/>
              </a:lnTo>
              <a:lnTo>
                <a:pt x="0" y="473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F8CC6-A681-49F4-A634-A084BE017FE5}">
      <dsp:nvSpPr>
        <dsp:cNvPr id="0" name=""/>
        <dsp:cNvSpPr/>
      </dsp:nvSpPr>
      <dsp:spPr>
        <a:xfrm>
          <a:off x="2729815" y="798585"/>
          <a:ext cx="2255618" cy="112780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Этапы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sz="37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729815" y="798585"/>
        <a:ext cx="2255618" cy="1127809"/>
      </dsp:txXfrm>
    </dsp:sp>
    <dsp:sp modelId="{A5C435A0-DE76-4BE1-8EB0-52C476B41538}">
      <dsp:nvSpPr>
        <dsp:cNvPr id="0" name=""/>
        <dsp:cNvSpPr/>
      </dsp:nvSpPr>
      <dsp:spPr>
        <a:xfrm>
          <a:off x="517" y="2400073"/>
          <a:ext cx="2255618" cy="112780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От функций 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стратегии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“Hard Skills”</a:t>
          </a:r>
        </a:p>
      </dsp:txBody>
      <dsp:txXfrm>
        <a:off x="517" y="2400073"/>
        <a:ext cx="2255618" cy="1127809"/>
      </dsp:txXfrm>
    </dsp:sp>
    <dsp:sp modelId="{F76AF76D-5D10-4FD9-9A56-D0DE7A9BC7C2}">
      <dsp:nvSpPr>
        <dsp:cNvPr id="0" name=""/>
        <dsp:cNvSpPr/>
      </dsp:nvSpPr>
      <dsp:spPr>
        <a:xfrm>
          <a:off x="2729815" y="2400073"/>
          <a:ext cx="2255618" cy="112780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  <a:r>
            <a:rPr kumimoji="0" lang="en-US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“Soft Skills”</a:t>
          </a:r>
        </a:p>
      </dsp:txBody>
      <dsp:txXfrm>
        <a:off x="2729815" y="2400073"/>
        <a:ext cx="2255618" cy="1127809"/>
      </dsp:txXfrm>
    </dsp:sp>
    <dsp:sp modelId="{99E3FB15-2037-4FAC-BCF1-97DC6EB41AF8}">
      <dsp:nvSpPr>
        <dsp:cNvPr id="0" name=""/>
        <dsp:cNvSpPr/>
      </dsp:nvSpPr>
      <dsp:spPr>
        <a:xfrm>
          <a:off x="5459113" y="2400073"/>
          <a:ext cx="2255618" cy="112780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От внутренних компетенций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 внешним</a:t>
          </a:r>
          <a:endParaRPr kumimoji="0" lang="en-US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459113" y="2400073"/>
        <a:ext cx="2255618" cy="1127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745A9-62B2-4341-9E04-B65166BD407B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8FA4C-E705-4DAD-8EB4-14863927B6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32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FD69E-8323-4C96-85BF-78117C8A21BD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EC752-B166-42AE-9117-0C9278FD1D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8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C835EE-3431-4CD3-9C50-A030E5B0781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504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29CAB-ADBB-4936-998E-16C2D2B6C8B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25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1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7FF88B-9DC5-42D8-8626-880D4D37124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47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471CBE6-FE78-4056-BBEB-08A7E6E3FE02}" type="slidenum">
              <a:rPr lang="ru-RU" altLang="ru-RU">
                <a:latin typeface="Arial" panose="020B0604020202020204" pitchFamily="34" charset="0"/>
              </a:rPr>
              <a:pPr eaLnBrk="1" hangingPunct="1"/>
              <a:t>6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64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8AFE3F-F9E4-4906-B360-4F028FC3DDD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12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8AFE3F-F9E4-4906-B360-4F028FC3DDD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69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8AFE3F-F9E4-4906-B360-4F028FC3DDD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956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EC752-B166-42AE-9117-0C9278FD1DE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B85A3-ECD7-49FA-A68F-7A1E42FC0C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497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356C-BA59-4CD0-9F15-2F35203B0829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7B0C8-B870-4BA7-8429-917C52745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package" Target="../embeddings/______Microsoft_PowerPoint1.sld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8" descr="G:\Лог форум\1 корпус.bmp"/>
          <p:cNvPicPr>
            <a:picLocks noChangeAspect="1" noChangeArrowheads="1"/>
          </p:cNvPicPr>
          <p:nvPr/>
        </p:nvPicPr>
        <p:blipFill>
          <a:blip r:embed="rId3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-143003" y="1213127"/>
            <a:ext cx="914400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03970" y="1967419"/>
            <a:ext cx="8472487" cy="1509713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Развитие управленческих компетенций  как ключевой фактор обеспечения  устойчивого  развития: вызовы  и возможности</a:t>
            </a:r>
            <a:br>
              <a:rPr lang="ru-RU" sz="2800" dirty="0"/>
            </a:br>
            <a:endParaRPr lang="ru-RU" sz="2800" dirty="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4" cy="509573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Wingdings 2" pitchFamily="18" charset="2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dirty="0" smtClean="0">
              <a:latin typeface="Arial" charset="0"/>
              <a:cs typeface="Arial" charset="0"/>
            </a:endParaRPr>
          </a:p>
          <a:p>
            <a:pPr marL="0" lvl="0" indent="0">
              <a:buNone/>
            </a:pPr>
            <a:endParaRPr lang="ru-RU" sz="2400" b="1" dirty="0" smtClean="0"/>
          </a:p>
          <a:p>
            <a:pPr marL="0" lvl="0" indent="0">
              <a:buNone/>
            </a:pPr>
            <a:endParaRPr lang="ru-RU" sz="2400" b="1" dirty="0" smtClean="0"/>
          </a:p>
          <a:p>
            <a:pPr marL="0" lvl="0" indent="0">
              <a:buNone/>
            </a:pPr>
            <a:endParaRPr lang="ru-RU" sz="2400" b="1" dirty="0" smtClean="0"/>
          </a:p>
          <a:p>
            <a:pPr marL="0" lvl="0" indent="0" algn="ctr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</a:t>
            </a:r>
          </a:p>
          <a:p>
            <a:pPr marL="0" lvl="0" indent="0" algn="ctr"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Место программ МВА в системе программ МВА в России и за    рубежом</a:t>
            </a:r>
            <a:endParaRPr lang="ru-RU" sz="2400" b="1" dirty="0" smtClean="0"/>
          </a:p>
          <a:p>
            <a:pPr marL="0" lvl="0" indent="0" algn="ctr">
              <a:buNone/>
            </a:pPr>
            <a:endParaRPr lang="ru-RU" sz="2200" b="1" dirty="0"/>
          </a:p>
          <a:p>
            <a:pPr marL="0" lvl="0" indent="0" algn="ctr">
              <a:buNone/>
            </a:pPr>
            <a:endParaRPr lang="ru-RU" sz="2200" b="1" dirty="0" smtClean="0"/>
          </a:p>
          <a:p>
            <a:pPr marL="0" lvl="0" indent="0" algn="ctr">
              <a:buNone/>
            </a:pPr>
            <a:r>
              <a:rPr lang="ru-RU" sz="2200" b="1" dirty="0" smtClean="0"/>
              <a:t>Л.В.  Карташова </a:t>
            </a:r>
          </a:p>
          <a:p>
            <a:pPr marL="0" lvl="0" indent="0" algn="ctr">
              <a:buNone/>
            </a:pPr>
            <a:r>
              <a:rPr lang="ru-RU" sz="2200" dirty="0" smtClean="0"/>
              <a:t>Декан </a:t>
            </a:r>
            <a:r>
              <a:rPr lang="ru-RU" sz="2200" dirty="0"/>
              <a:t>факультета Плехановская школа бизнеса </a:t>
            </a:r>
            <a:r>
              <a:rPr lang="en-US" sz="2200" dirty="0"/>
              <a:t>Integral</a:t>
            </a:r>
            <a:r>
              <a:rPr lang="ru-RU" sz="2200" dirty="0"/>
              <a:t> РЭУ им. Г.В. </a:t>
            </a:r>
            <a:r>
              <a:rPr lang="ru-RU" sz="2200" dirty="0" smtClean="0"/>
              <a:t>Плеханова</a:t>
            </a:r>
          </a:p>
          <a:p>
            <a:pPr marL="0" lvl="0" indent="0" algn="ctr">
              <a:buNone/>
            </a:pPr>
            <a:endParaRPr lang="ru-RU" sz="2200" dirty="0" smtClean="0"/>
          </a:p>
          <a:p>
            <a:pPr marL="0" lvl="0" indent="0" algn="ctr">
              <a:buNone/>
            </a:pPr>
            <a:r>
              <a:rPr lang="ru-RU" sz="2200" dirty="0" smtClean="0"/>
              <a:t>Москва</a:t>
            </a:r>
            <a:endParaRPr lang="ru-RU" sz="2800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27 февраля 2018</a:t>
            </a:r>
            <a:endParaRPr lang="ru-RU" sz="2000" dirty="0" smtClean="0">
              <a:latin typeface="Arial" charset="0"/>
              <a:cs typeface="Arial" charset="0"/>
            </a:endParaRPr>
          </a:p>
          <a:p>
            <a:pPr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dirty="0" smtClean="0">
              <a:latin typeface="Arial" charset="0"/>
              <a:cs typeface="Arial" charset="0"/>
            </a:endParaRPr>
          </a:p>
          <a:p>
            <a:pPr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dirty="0" smtClean="0">
              <a:latin typeface="Arial" charset="0"/>
              <a:cs typeface="Arial" charset="0"/>
            </a:endParaRPr>
          </a:p>
        </p:txBody>
      </p:sp>
      <p:pic>
        <p:nvPicPr>
          <p:cNvPr id="27649" name="Picture 1" descr="\\Rea-f5138b8e67d\общая папка mba\МАРКЕТИНГ\Буклет\Новый логотип\Логотип Плехановская ш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8625"/>
            <a:ext cx="1189366" cy="1292976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7" y="624493"/>
            <a:ext cx="1440160" cy="588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Kartashova@rea.ru</a:t>
            </a:r>
            <a:endParaRPr lang="ru-RU" dirty="0"/>
          </a:p>
        </p:txBody>
      </p:sp>
      <p:pic>
        <p:nvPicPr>
          <p:cNvPr id="4" name="Рисунок 2" descr="Z:\МАРКЕТИНГ\Герб РЭ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279525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764704"/>
            <a:ext cx="1652183" cy="599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572" y="900142"/>
            <a:ext cx="8160435" cy="9941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Структура рынка бизнес-образования в России </a:t>
            </a:r>
            <a:br>
              <a:rPr lang="ru-RU" sz="1800" b="1" dirty="0">
                <a:latin typeface="Franklin Gothic Book" panose="020B0503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и за рубежом</a:t>
            </a:r>
            <a:endParaRPr lang="ru-RU" sz="1800" b="1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46612" y="1737908"/>
          <a:ext cx="8079378" cy="3982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380"/>
                <a:gridCol w="2293780"/>
                <a:gridCol w="1671745"/>
                <a:gridCol w="2177473"/>
              </a:tblGrid>
              <a:tr h="8169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Franklin Gothic Book" panose="020B0503020102020204" pitchFamily="34" charset="0"/>
                        </a:rPr>
                        <a:t>Уровень</a:t>
                      </a:r>
                      <a:endParaRPr lang="ru-RU" sz="1400" dirty="0">
                        <a:latin typeface="Franklin Gothic Book" panose="020B05030201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Franklin Gothic Book" panose="020B0503020102020204" pitchFamily="34" charset="0"/>
                        </a:rPr>
                        <a:t>Программы</a:t>
                      </a:r>
                      <a:endParaRPr lang="ru-RU" sz="1400" dirty="0">
                        <a:latin typeface="Franklin Gothic Book" panose="020B05030201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Franklin Gothic Book" panose="020B0503020102020204" pitchFamily="34" charset="0"/>
                        </a:rPr>
                        <a:t>Международная практика</a:t>
                      </a:r>
                      <a:endParaRPr lang="ru-RU" sz="1400" dirty="0">
                        <a:latin typeface="Franklin Gothic Book" panose="020B05030201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Franklin Gothic Book" panose="020B0503020102020204" pitchFamily="34" charset="0"/>
                        </a:rPr>
                        <a:t>Российская практика</a:t>
                      </a:r>
                      <a:endParaRPr lang="ru-RU" sz="1400" dirty="0">
                        <a:latin typeface="Franklin Gothic Book" panose="020B050302010202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816999"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Degree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Присвоение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новой квалификации, степени (диплом)</a:t>
                      </a:r>
                    </a:p>
                    <a:p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МВА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/MPA</a:t>
                      </a:r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816999">
                <a:tc vMerge="1">
                  <a:txBody>
                    <a:bodyPr/>
                    <a:lstStyle/>
                    <a:p>
                      <a:endParaRPr lang="ru-RU" sz="2400" dirty="0">
                        <a:latin typeface="Franklin Gothic Demi" panose="020B07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DBA/DPA</a:t>
                      </a:r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15316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None – Degree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Без присвоения новой квалификации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(удостоверение, сертификат)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Профессиональная переподготовка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Повышение квалификации управленческих кадров и предпринимателей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Корпоративные университеты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Executive Education</a:t>
                      </a:r>
                      <a:endParaRPr lang="ru-RU" sz="1200" dirty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Государственный план подготовки управленческих кадров для отраслей народного хозяйства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Тип 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ru-RU" sz="12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Тип 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ru-RU" sz="12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Тип 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ru-RU" sz="12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19" y="739684"/>
            <a:ext cx="1042946" cy="9516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9925" y="995639"/>
            <a:ext cx="1574075" cy="646773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646612" y="5694564"/>
            <a:ext cx="8079377" cy="306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Ключевым элементом бизнес – образования  является программа МВА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2633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8132" y="1007473"/>
            <a:ext cx="597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Franklin Gothic Book" panose="020B0503020102020204" pitchFamily="34" charset="0"/>
              </a:rPr>
              <a:t>Выводы и предложения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06978" y="1647553"/>
          <a:ext cx="8569234" cy="3455126"/>
        </p:xfrm>
        <a:graphic>
          <a:graphicData uri="http://schemas.openxmlformats.org/drawingml/2006/table">
            <a:tbl>
              <a:tblPr/>
              <a:tblGrid>
                <a:gridCol w="4046054"/>
                <a:gridCol w="4523180"/>
              </a:tblGrid>
              <a:tr h="3455126">
                <a:tc>
                  <a:txBody>
                    <a:bodyPr/>
                    <a:lstStyle/>
                    <a:p>
                      <a:pPr marL="342900" lvl="0" indent="-342900" algn="l">
                        <a:buAutoNum type="arabicPeriod"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Объединить усилия в разработке и внедрении профессиональных стандартов и требований</a:t>
                      </a:r>
                      <a:r>
                        <a:rPr lang="ru-RU" sz="1200" baseline="0" dirty="0" smtClean="0">
                          <a:latin typeface="Franklin Gothic Book" panose="020B0503020102020204" pitchFamily="34" charset="0"/>
                        </a:rPr>
                        <a:t>  к подготовке </a:t>
                      </a: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руководителей высшей квалификации.</a:t>
                      </a:r>
                    </a:p>
                    <a:p>
                      <a:pPr marL="0" lvl="0" indent="0" algn="l">
                        <a:buNone/>
                      </a:pPr>
                      <a:endParaRPr lang="ru-RU" sz="900" dirty="0" smtClean="0">
                        <a:latin typeface="Franklin Gothic Book" panose="020B0503020102020204" pitchFamily="34" charset="0"/>
                      </a:endParaRPr>
                    </a:p>
                    <a:p>
                      <a:pPr marL="342900" lvl="0" indent="-342900" algn="l">
                        <a:buAutoNum type="arabicPeriod" startAt="2"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Провести масштабные исследования потребностей в повышении управленческой грамотности руководящих кадров.</a:t>
                      </a:r>
                    </a:p>
                    <a:p>
                      <a:pPr marL="342900" lvl="0" indent="-342900" algn="l">
                        <a:buAutoNum type="arabicPeriod" startAt="2"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buAutoNum type="arabicPeriod" startAt="2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Осуществить поддержку реализации Государственного плана подготовки управленческих кадров для отраслей народного хозяйства, включая постпрограммное сопровождение выпускников программы.</a:t>
                      </a:r>
                    </a:p>
                    <a:p>
                      <a:pPr marL="342900" lvl="0" indent="-342900" algn="l">
                        <a:buAutoNum type="arabicPeriod" startAt="2"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buAutoNum type="arabicPeriod" startAt="2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Внести изменения в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критерии оценки качества программ бизнес – образования и процедуру их независимой аккредитации.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5"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Оказать всестороннюю поддержку стратегически значимых отраслевых и региональных инвестиционных проектов посредством подготовки компетентных управленческих кадров для успешной их реализации.</a:t>
                      </a:r>
                    </a:p>
                    <a:p>
                      <a:pPr marL="342900" lvl="0" indent="-342900">
                        <a:buFont typeface="+mj-lt"/>
                        <a:buAutoNum type="arabicPeriod" startAt="5"/>
                      </a:pPr>
                      <a:endParaRPr lang="ru-RU" sz="1200" dirty="0" smtClean="0">
                        <a:latin typeface="Franklin Gothic Book" panose="020B0503020102020204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 startAt="5"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Способствовать формированию общественного сознания и популяризации бизнес – образования (публикации в авторитетных СМИ, выступления по радио и телевидению, на международных и национальных деловых форумах).</a:t>
                      </a:r>
                    </a:p>
                    <a:p>
                      <a:pPr marL="342900" lvl="0" indent="-342900">
                        <a:buFont typeface="+mj-lt"/>
                        <a:buAutoNum type="arabicPeriod" startAt="5"/>
                      </a:pPr>
                      <a:endParaRPr lang="ru-RU" sz="1200" dirty="0" smtClean="0">
                        <a:latin typeface="Franklin Gothic Book" panose="020B0503020102020204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 startAt="5"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Разработать и реализовать региональные программы бизнес – образования при содействии ведущих столичных вузов.   </a:t>
                      </a:r>
                    </a:p>
                    <a:p>
                      <a:pPr marL="342900" lvl="0" indent="-342900">
                        <a:buFont typeface="+mj-lt"/>
                        <a:buAutoNum type="arabicPeriod" startAt="5"/>
                      </a:pPr>
                      <a:endParaRPr lang="ru-RU" sz="1200" dirty="0" smtClean="0">
                        <a:latin typeface="Franklin Gothic Book" panose="020B0503020102020204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 startAt="5"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Поддержать процесс реформирования системы присуждения ученых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</a:rPr>
                        <a:t>/</a:t>
                      </a: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высших управленческих степеней в области бизнеса, государственного управления и </a:t>
                      </a:r>
                      <a:r>
                        <a:rPr lang="ru-RU" sz="1200" smtClean="0">
                          <a:latin typeface="Franklin Gothic Book" panose="020B0503020102020204" pitchFamily="34" charset="0"/>
                        </a:rPr>
                        <a:t>делового администрирования</a:t>
                      </a: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.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753874" cy="6879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6091" y="931181"/>
            <a:ext cx="1164412" cy="4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6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0233" y="1700808"/>
            <a:ext cx="5583012" cy="44153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69493" y="1695064"/>
            <a:ext cx="2292491" cy="44314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357447" y="1772815"/>
          <a:ext cx="5502102" cy="427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Slide" r:id="rId4" imgW="1627681" imgH="1220804" progId="PowerPoint.Slide.12">
                  <p:embed/>
                </p:oleObj>
              </mc:Choice>
              <mc:Fallback>
                <p:oleObj name="Slide" r:id="rId4" imgW="1627681" imgH="1220804" progId="PowerPoint.Slide.1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447" y="1772815"/>
                        <a:ext cx="5502102" cy="4271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0676" y="1700807"/>
            <a:ext cx="49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</a:t>
            </a:r>
            <a:r>
              <a:rPr lang="ru-R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 присвоением новой степени)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9746" y="169506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</a:t>
            </a:r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(без присвоения новой степени)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88863" y="4644890"/>
            <a:ext cx="1853749" cy="1152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88863" y="3195154"/>
            <a:ext cx="183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Профессиональная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переподготовка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 стрелкой 17"/>
          <p:cNvCxnSpPr>
            <a:stCxn id="4" idx="3"/>
          </p:cNvCxnSpPr>
          <p:nvPr/>
        </p:nvCxnSpPr>
        <p:spPr>
          <a:xfrm>
            <a:off x="5893245" y="3908500"/>
            <a:ext cx="550963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5893246" y="4432272"/>
            <a:ext cx="539197" cy="61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1052193" y="179788"/>
            <a:ext cx="6408712" cy="947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auto" hangingPunct="0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Статус программ МВА  </a:t>
            </a:r>
            <a:r>
              <a:rPr 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в подготовке</a:t>
            </a:r>
          </a:p>
          <a:p>
            <a:pPr eaLnBrk="0" fontAlgn="auto" hangingPunct="0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нового поколения управленческих кадров</a:t>
            </a:r>
            <a:endParaRPr lang="ru-RU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22" name="Picture 4" descr="http://www.rea.ru/UserFiles/integral351/Логотип%20Плехановская%20шб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19" y="43687"/>
            <a:ext cx="1052193" cy="100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The Association of MBAs (AMBA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7737" y="309450"/>
            <a:ext cx="1688779" cy="474969"/>
          </a:xfrm>
          <a:prstGeom prst="rect">
            <a:avLst/>
          </a:prstGeom>
          <a:noFill/>
        </p:spPr>
      </p:pic>
      <p:sp>
        <p:nvSpPr>
          <p:cNvPr id="33" name="5-конечная звезда 32"/>
          <p:cNvSpPr/>
          <p:nvPr/>
        </p:nvSpPr>
        <p:spPr>
          <a:xfrm>
            <a:off x="2051720" y="3501009"/>
            <a:ext cx="504056" cy="407492"/>
          </a:xfrm>
          <a:prstGeom prst="star5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5-конечная звезда 33"/>
          <p:cNvSpPr/>
          <p:nvPr/>
        </p:nvSpPr>
        <p:spPr>
          <a:xfrm>
            <a:off x="3635896" y="4154815"/>
            <a:ext cx="504056" cy="384934"/>
          </a:xfrm>
          <a:prstGeom prst="star5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6638611" y="3000307"/>
            <a:ext cx="475081" cy="392473"/>
          </a:xfrm>
          <a:prstGeom prst="star5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6702728" y="4432272"/>
            <a:ext cx="475081" cy="377084"/>
          </a:xfrm>
          <a:prstGeom prst="star5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310233" y="6244789"/>
            <a:ext cx="360040" cy="288032"/>
          </a:xfrm>
          <a:prstGeom prst="star5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670272" y="6244789"/>
            <a:ext cx="76461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Программы, реализуемые Плехановской школой бизнеса</a:t>
            </a:r>
            <a:r>
              <a:rPr lang="en-US" sz="1500" dirty="0"/>
              <a:t> </a:t>
            </a:r>
            <a:r>
              <a:rPr lang="en-US" sz="1500" dirty="0" smtClean="0"/>
              <a:t>“Integral”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97239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857251"/>
            <a:ext cx="6000206" cy="759353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anose="020B0503020102020204" pitchFamily="34" charset="0"/>
                <a:cs typeface="Arial" pitchFamily="34" charset="0"/>
              </a:rPr>
              <a:t>Бизнес-образование в России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anose="020B0503020102020204" pitchFamily="34" charset="0"/>
                <a:cs typeface="Arial" pitchFamily="34" charset="0"/>
              </a:rPr>
              <a:t>: </a:t>
            </a:r>
            <a:r>
              <a:rPr lang="ru-RU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anose="020B0503020102020204" pitchFamily="34" charset="0"/>
                <a:cs typeface="Arial" pitchFamily="34" charset="0"/>
              </a:rPr>
              <a:t>состояние и </a:t>
            </a:r>
            <a:r>
              <a:rPr lang="ru-RU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anose="020B0503020102020204" pitchFamily="34" charset="0"/>
                <a:cs typeface="Arial" pitchFamily="34" charset="0"/>
              </a:rPr>
              <a:t>тенденции</a:t>
            </a:r>
            <a:endParaRPr lang="ru-RU" sz="1800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1267097" y="1922380"/>
          <a:ext cx="6420395" cy="342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16091" y="931181"/>
            <a:ext cx="1164412" cy="4784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71" y="876032"/>
            <a:ext cx="753874" cy="68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042150" cy="1143000"/>
          </a:xfrm>
        </p:spPr>
        <p:txBody>
          <a:bodyPr>
            <a:normAutofit fontScale="90000"/>
          </a:bodyPr>
          <a:lstStyle/>
          <a:p>
            <a:r>
              <a:rPr lang="ru-RU" altLang="ru-RU" sz="2000" dirty="0" smtClean="0"/>
              <a:t>РОЛЬ ПРОГРАММ МВА В РАЗВИТИИ КОМПЕТЕНЦИЙ ПРОФЕССИОНАЛЬНЫХ РУКОВОДИТЕЛЕЙ </a:t>
            </a:r>
            <a:r>
              <a:rPr lang="en-US" altLang="ru-RU" sz="2000" dirty="0" smtClean="0"/>
              <a:t/>
            </a:r>
            <a:br>
              <a:rPr lang="en-US" altLang="ru-RU" sz="2000" dirty="0" smtClean="0"/>
            </a:br>
            <a:r>
              <a:rPr lang="ru-RU" altLang="ru-RU" sz="2400" dirty="0" smtClean="0"/>
              <a:t>(критерии </a:t>
            </a:r>
            <a:r>
              <a:rPr lang="en-US" altLang="ru-RU" sz="2400" dirty="0" smtClean="0"/>
              <a:t>AMBA</a:t>
            </a:r>
            <a:r>
              <a:rPr lang="ru-RU" altLang="ru-RU" sz="2400" dirty="0" smtClean="0"/>
              <a:t> -</a:t>
            </a:r>
            <a:r>
              <a:rPr lang="en-US" altLang="ru-RU" sz="2400" dirty="0" smtClean="0"/>
              <a:t> International</a:t>
            </a:r>
            <a:r>
              <a:rPr lang="ru-RU" altLang="ru-RU" sz="2400" dirty="0" smtClean="0"/>
              <a:t>, 2016</a:t>
            </a:r>
            <a:r>
              <a:rPr lang="en-US" altLang="ru-RU" sz="2400" dirty="0" smtClean="0"/>
              <a:t>)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  <p:sp>
        <p:nvSpPr>
          <p:cNvPr id="80899" name="Объект 2"/>
          <p:cNvSpPr>
            <a:spLocks noGrp="1"/>
          </p:cNvSpPr>
          <p:nvPr>
            <p:ph idx="1"/>
          </p:nvPr>
        </p:nvSpPr>
        <p:spPr>
          <a:xfrm>
            <a:off x="889000" y="1420813"/>
            <a:ext cx="7772400" cy="4710112"/>
          </a:xfrm>
        </p:spPr>
        <p:txBody>
          <a:bodyPr>
            <a:normAutofit lnSpcReduction="10000"/>
          </a:bodyPr>
          <a:lstStyle/>
          <a:p>
            <a:endParaRPr lang="ru-RU" altLang="ru-RU" sz="1600" dirty="0" smtClean="0"/>
          </a:p>
          <a:p>
            <a:r>
              <a:rPr lang="ru-RU" altLang="ru-RU" sz="1600" dirty="0" smtClean="0">
                <a:solidFill>
                  <a:srgbClr val="FF0000"/>
                </a:solidFill>
              </a:rPr>
              <a:t>Навыки стратегического планирования, понимание системного подхода </a:t>
            </a:r>
            <a:r>
              <a:rPr lang="ru-RU" altLang="ru-RU" sz="1600" dirty="0" smtClean="0"/>
              <a:t>и развитие способностей принимать комплексные управленческие решения в постоянно изменяющейся бизнес-среде с учётом всех рисков</a:t>
            </a:r>
          </a:p>
          <a:p>
            <a:r>
              <a:rPr lang="ru-RU" altLang="ru-RU" sz="1600" dirty="0" smtClean="0"/>
              <a:t>Знание основных концепций управленческого учёта, </a:t>
            </a:r>
            <a:r>
              <a:rPr lang="ru-RU" altLang="ru-RU" sz="1600" dirty="0" smtClean="0">
                <a:solidFill>
                  <a:srgbClr val="FF0000"/>
                </a:solidFill>
              </a:rPr>
              <a:t>умение анализировать сложные массивы данных </a:t>
            </a:r>
            <a:r>
              <a:rPr lang="ru-RU" altLang="ru-RU" sz="1600" dirty="0" smtClean="0"/>
              <a:t>и использовать количественные методы исследования в сфере управления</a:t>
            </a:r>
          </a:p>
          <a:p>
            <a:r>
              <a:rPr lang="ru-RU" altLang="ru-RU" sz="1600" dirty="0" smtClean="0"/>
              <a:t>Понимание </a:t>
            </a:r>
            <a:r>
              <a:rPr lang="ru-RU" altLang="ru-RU" sz="1600" dirty="0" smtClean="0">
                <a:solidFill>
                  <a:srgbClr val="FF0000"/>
                </a:solidFill>
              </a:rPr>
              <a:t>последствий принятия управленческих решений </a:t>
            </a:r>
            <a:r>
              <a:rPr lang="ru-RU" altLang="ru-RU" sz="1600" dirty="0" smtClean="0"/>
              <a:t>для устойчивого развития компании и общества и </a:t>
            </a:r>
            <a:r>
              <a:rPr lang="ru-RU" altLang="ru-RU" sz="1600" dirty="0" smtClean="0">
                <a:solidFill>
                  <a:srgbClr val="FF0000"/>
                </a:solidFill>
              </a:rPr>
              <a:t>социальная ответственность за принятые решения</a:t>
            </a:r>
          </a:p>
          <a:p>
            <a:r>
              <a:rPr lang="ru-RU" altLang="ru-RU" sz="1600" dirty="0" smtClean="0"/>
              <a:t>Знание </a:t>
            </a:r>
            <a:r>
              <a:rPr lang="ru-RU" altLang="ru-RU" sz="1600" dirty="0" smtClean="0">
                <a:solidFill>
                  <a:srgbClr val="FF0000"/>
                </a:solidFill>
              </a:rPr>
              <a:t>основных организационных и поведенческих теорий и концепций управления персоналом, управление стрессом</a:t>
            </a:r>
          </a:p>
          <a:p>
            <a:r>
              <a:rPr lang="ru-RU" altLang="ru-RU" sz="1600" dirty="0" smtClean="0">
                <a:solidFill>
                  <a:srgbClr val="FF0000"/>
                </a:solidFill>
              </a:rPr>
              <a:t>Развитие лидерских качеств</a:t>
            </a:r>
            <a:r>
              <a:rPr lang="ru-RU" altLang="ru-RU" sz="1600" dirty="0" smtClean="0"/>
              <a:t>, межличностной коммуникации, навыков работы в команде и ведения переговоров, стресс - менеджмент</a:t>
            </a:r>
          </a:p>
          <a:p>
            <a:r>
              <a:rPr lang="ru-RU" altLang="ru-RU" sz="1600" dirty="0" smtClean="0"/>
              <a:t>Понимание </a:t>
            </a:r>
            <a:r>
              <a:rPr lang="ru-RU" altLang="ru-RU" sz="1600" dirty="0" smtClean="0">
                <a:solidFill>
                  <a:srgbClr val="FF0000"/>
                </a:solidFill>
              </a:rPr>
              <a:t>механизмов эффективной работы в кросс-культурной среде </a:t>
            </a:r>
            <a:r>
              <a:rPr lang="ru-RU" altLang="ru-RU" sz="1600" dirty="0" smtClean="0"/>
              <a:t>с учётом всей важности глобализации </a:t>
            </a:r>
          </a:p>
          <a:p>
            <a:r>
              <a:rPr lang="ru-RU" altLang="ru-RU" sz="1600" dirty="0" smtClean="0">
                <a:solidFill>
                  <a:srgbClr val="FF0000"/>
                </a:solidFill>
              </a:rPr>
              <a:t>Развитие творческого и инновационного подходов </a:t>
            </a:r>
            <a:r>
              <a:rPr lang="ru-RU" altLang="ru-RU" sz="1600" dirty="0" smtClean="0"/>
              <a:t>к ведению бизнеса</a:t>
            </a:r>
          </a:p>
          <a:p>
            <a:r>
              <a:rPr lang="ru-RU" altLang="ru-RU" sz="1600" dirty="0" smtClean="0"/>
              <a:t>Стремление к постоянному и </a:t>
            </a:r>
            <a:r>
              <a:rPr lang="ru-RU" altLang="ru-RU" sz="1600" dirty="0" smtClean="0">
                <a:solidFill>
                  <a:srgbClr val="FF0000"/>
                </a:solidFill>
              </a:rPr>
              <a:t>непрерывному развитию и самообучению</a:t>
            </a:r>
          </a:p>
          <a:p>
            <a:endParaRPr lang="ru-RU" altLang="ru-RU" sz="1600" dirty="0" smtClean="0"/>
          </a:p>
        </p:txBody>
      </p:sp>
      <p:pic>
        <p:nvPicPr>
          <p:cNvPr id="80900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620713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5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385647" y="944167"/>
            <a:ext cx="6079574" cy="716756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18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1. Трансформация российского рынка бизнес-образования</a:t>
            </a:r>
            <a:endParaRPr lang="ru-RU" sz="1800" b="1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00444" y="1660924"/>
          <a:ext cx="8608424" cy="4583464"/>
        </p:xfrm>
        <a:graphic>
          <a:graphicData uri="http://schemas.openxmlformats.org/drawingml/2006/table">
            <a:tbl>
              <a:tblPr/>
              <a:tblGrid>
                <a:gridCol w="1361429"/>
                <a:gridCol w="3440914"/>
                <a:gridCol w="3806081"/>
              </a:tblGrid>
              <a:tr h="325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charset="0"/>
                        </a:rPr>
                        <a:t>Критерии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Franklin Gothic Book" panose="020B0503020102020204" pitchFamily="34" charset="0"/>
                        </a:rPr>
                        <a:t>Характеристики</a:t>
                      </a:r>
                      <a:endParaRPr lang="ru-RU" sz="1100" dirty="0"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Franklin Gothic Book" panose="020B0503020102020204" pitchFamily="34" charset="0"/>
                        </a:rPr>
                        <a:t>Тенденции</a:t>
                      </a:r>
                      <a:endParaRPr lang="ru-RU" sz="1100" dirty="0"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95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Объем и динамика рынка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Снижение платежеспособного спроса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Санитария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”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и санация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75% образовательных услуг в Москве и Санкт-Петербурге – основной спрос в регионах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Стагнация. Первые признаки оживления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Выживают только сильные игроки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ru-RU" sz="11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Усиление дисбаланса спроса и предложения на региональных рынках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961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Новые подходы к оценке  управленческих компетенций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Компетенции для широкой управленческой ротации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Кросс - функциональные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Кросс - культурные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Кросс </a:t>
                      </a:r>
                      <a:r>
                        <a:rPr lang="ru-RU" sz="1100" b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– отраслевые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Кросс - региональные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Интеграция управленческих компетенций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Знания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Эмоциональный интеллект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Стратегические альянсы, лоббирование, социальная ответственность за последствия управленческих решений</a:t>
                      </a:r>
                      <a:endParaRPr lang="ru-RU" sz="400" b="0" dirty="0" smtClean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   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2. 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От науки к искусству управления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Стратегия и тактика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Навыки мыслить глобально – действовать локально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Сочетать устойчивое развитие 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Arial" panose="020B0604020202020204" pitchFamily="34" charset="0"/>
                        </a:rPr>
                        <a:t> предпринимательский риск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Новые формы и методы обучения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Рост 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on-line 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сегмента, дистанционное обучение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1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Изменение содержания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1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Инновационные методы обучения и отбора слушателей и преподавателей</a:t>
                      </a:r>
                      <a:endParaRPr lang="ru-RU" sz="1100" dirty="0" smtClean="0"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Цели программ МВА -  только 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Blended Learning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(30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70, 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перевернутое обучение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”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Лидерство, 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риск менеджмент, проектное управление 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Agile, 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цифровой маркетинг, 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Big Data,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Block Chain,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стресс –менеджмент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Поколение х, у, </a:t>
                      </a:r>
                      <a:r>
                        <a:rPr lang="en-US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ru-RU" sz="1100" dirty="0" smtClean="0"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. Метод 360°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100" b="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753874" cy="6879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8217" y="885373"/>
            <a:ext cx="1164412" cy="4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620713"/>
            <a:ext cx="6881812" cy="736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Эволюция подходов к развитию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управленческих компетенций</a:t>
            </a:r>
            <a:endParaRPr lang="en-US" sz="28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74902053"/>
              </p:ext>
            </p:extLst>
          </p:nvPr>
        </p:nvGraphicFramePr>
        <p:xfrm>
          <a:off x="642938" y="1471083"/>
          <a:ext cx="7715250" cy="4326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8" name="Picture 17" descr="REA_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9366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The Association of MBAs (AMBA)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264056"/>
            <a:ext cx="1688779" cy="474969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274486" y="5191241"/>
            <a:ext cx="8640960" cy="1440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</a:rPr>
              <a:t>Оптимальный </a:t>
            </a:r>
            <a:r>
              <a:rPr lang="ru-RU" altLang="ru-RU" b="1" dirty="0">
                <a:solidFill>
                  <a:schemeClr val="tx1"/>
                </a:solidFill>
              </a:rPr>
              <a:t>баланс</a:t>
            </a:r>
            <a:r>
              <a:rPr lang="en-US" altLang="ru-RU" b="1" dirty="0">
                <a:solidFill>
                  <a:schemeClr val="tx1"/>
                </a:solidFill>
              </a:rPr>
              <a:t>: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ru-RU" altLang="ru-RU" dirty="0">
                <a:solidFill>
                  <a:schemeClr val="tx1"/>
                </a:solidFill>
              </a:rPr>
              <a:t>                       - Между стратегическим видением и оперативным управлением, </a:t>
            </a:r>
          </a:p>
          <a:p>
            <a:pPr>
              <a:defRPr/>
            </a:pPr>
            <a:r>
              <a:rPr lang="ru-RU" altLang="ru-RU" dirty="0">
                <a:solidFill>
                  <a:schemeClr val="tx1"/>
                </a:solidFill>
              </a:rPr>
              <a:t>                       - Между долгосрочными целями и краткосрочными результатами. </a:t>
            </a:r>
          </a:p>
          <a:p>
            <a:pPr>
              <a:defRPr/>
            </a:pPr>
            <a:r>
              <a:rPr lang="ru-RU" altLang="ru-RU" dirty="0">
                <a:solidFill>
                  <a:schemeClr val="tx1"/>
                </a:solidFill>
              </a:rPr>
              <a:t>                       - Сочетать инновации и устойчивое развитие</a:t>
            </a:r>
            <a:endParaRPr lang="en-US" alt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altLang="ru-RU" dirty="0">
                <a:solidFill>
                  <a:schemeClr val="tx1"/>
                </a:solidFill>
              </a:rPr>
              <a:t>                       - Мыслить глобально и находить оптимальные локальные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5862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318153" y="1027068"/>
            <a:ext cx="6667154" cy="51598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2. Глобализация </a:t>
            </a:r>
            <a:r>
              <a:rPr lang="ru-RU" sz="18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российского бизнес-образования</a:t>
            </a:r>
            <a:endParaRPr lang="en-US" sz="1800" b="1" dirty="0">
              <a:effectLst>
                <a:outerShdw blurRad="38100" dist="38100" dir="2700000" algn="tl">
                  <a:srgbClr val="FFFFFF"/>
                </a:outerShdw>
              </a:effectLst>
              <a:latin typeface="Franklin Gothic Book" panose="020B0503020102020204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63731" y="1941467"/>
          <a:ext cx="8249194" cy="3084266"/>
        </p:xfrm>
        <a:graphic>
          <a:graphicData uri="http://schemas.openxmlformats.org/drawingml/2006/table">
            <a:tbl>
              <a:tblPr/>
              <a:tblGrid>
                <a:gridCol w="2241266"/>
                <a:gridCol w="2836706"/>
                <a:gridCol w="3171222"/>
              </a:tblGrid>
              <a:tr h="341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charset="0"/>
                        </a:rPr>
                        <a:t>Параметры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Характеристики</a:t>
                      </a:r>
                      <a:endParaRPr lang="ru-RU" sz="1200" dirty="0"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Тенденции</a:t>
                      </a:r>
                      <a:endParaRPr lang="ru-RU" sz="1200" dirty="0"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Экспортная ориентация российского бизнес-образования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Приоритетный проект Министерства образования и науки России 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</a:rPr>
                        <a:t>“</a:t>
                      </a: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Развитие экспортного потенциала российской системы образования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</a:rPr>
                        <a:t>”</a:t>
                      </a:r>
                      <a:endParaRPr lang="ru-RU" sz="1200" dirty="0" smtClean="0">
                        <a:latin typeface="Franklin Gothic Book" panose="020B0503020102020204" pitchFamily="34" charset="0"/>
                      </a:endParaRPr>
                    </a:p>
                    <a:p>
                      <a:pPr algn="ctr"/>
                      <a:endParaRPr lang="ru-RU" sz="12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Выход российских школ бизнеса на зарубежные рынки (западные страны, Азия, Африка)</a:t>
                      </a:r>
                      <a:r>
                        <a:rPr lang="en-US" sz="1200" dirty="0" smtClean="0">
                          <a:latin typeface="Franklin Gothic Book" panose="020B0503020102020204" pitchFamily="34" charset="0"/>
                        </a:rPr>
                        <a:t>  </a:t>
                      </a:r>
                      <a:endParaRPr lang="ru-RU" sz="1200" dirty="0" smtClean="0">
                        <a:latin typeface="Franklin Gothic Book" panose="020B0503020102020204" pitchFamily="34" charset="0"/>
                      </a:endParaRP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Franklin Gothic Book" panose="020B0503020102020204" pitchFamily="34" charset="0"/>
                        </a:rPr>
                        <a:t>Новые возможности и ограничения для программ бизнес-образования</a:t>
                      </a:r>
                      <a:endParaRPr lang="ru-RU" sz="12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2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459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latin typeface="Franklin Gothic Book" panose="020B0503020102020204" pitchFamily="34" charset="0"/>
                        </a:rPr>
                        <a:t>Международные рейтинги  и аккредитация </a:t>
                      </a:r>
                      <a:endParaRPr lang="ru-RU" sz="1200" dirty="0" smtClean="0">
                        <a:latin typeface="Franklin Gothic Book" panose="020B05030201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latin typeface="Franklin Gothic Book" panose="020B0503020102020204" pitchFamily="34" charset="0"/>
                        </a:rPr>
                        <a:t>Модификация понятия </a:t>
                      </a:r>
                      <a:r>
                        <a:rPr lang="en-US" sz="1200" kern="1200" dirty="0" smtClean="0">
                          <a:latin typeface="Franklin Gothic Book" panose="020B0503020102020204" pitchFamily="34" charset="0"/>
                        </a:rPr>
                        <a:t>“</a:t>
                      </a:r>
                      <a:r>
                        <a:rPr lang="ru-RU" sz="1200" kern="1200" dirty="0" smtClean="0">
                          <a:latin typeface="Franklin Gothic Book" panose="020B0503020102020204" pitchFamily="34" charset="0"/>
                        </a:rPr>
                        <a:t>Интернационализация</a:t>
                      </a:r>
                      <a:r>
                        <a:rPr lang="en-US" sz="1200" kern="1200" dirty="0" smtClean="0">
                          <a:latin typeface="Franklin Gothic Book" panose="020B0503020102020204" pitchFamily="34" charset="0"/>
                        </a:rPr>
                        <a:t>”</a:t>
                      </a:r>
                      <a:endParaRPr lang="ru-RU" sz="1200" dirty="0" smtClean="0">
                        <a:latin typeface="Franklin Gothic Book" panose="020B0503020102020204" pitchFamily="34" charset="0"/>
                      </a:endParaRP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latin typeface="Franklin Gothic Book" panose="020B0503020102020204" pitchFamily="34" charset="0"/>
                        </a:rPr>
                        <a:t>Изменение критериев оценки международной составляющей программы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latin typeface="Franklin Gothic Book" panose="020B0503020102020204" pitchFamily="34" charset="0"/>
                        </a:rPr>
                        <a:t>Образование в стране, где делаешь бизнес + зарубежный модуль «</a:t>
                      </a:r>
                      <a:r>
                        <a:rPr lang="en-US" sz="1200" kern="1200" dirty="0" smtClean="0">
                          <a:latin typeface="Franklin Gothic Book" panose="020B0503020102020204" pitchFamily="34" charset="0"/>
                        </a:rPr>
                        <a:t>Doing Business in Russia</a:t>
                      </a:r>
                      <a:r>
                        <a:rPr lang="ru-RU" sz="1200" kern="1200" dirty="0" smtClean="0">
                          <a:latin typeface="Franklin Gothic Book" panose="020B0503020102020204" pitchFamily="34" charset="0"/>
                        </a:rPr>
                        <a:t>»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latin typeface="Franklin Gothic Book" panose="020B0503020102020204" pitchFamily="34" charset="0"/>
                        </a:rPr>
                        <a:t>Кросс – культурные компоненты (слушатели, преподаватели, содержание)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753874" cy="6879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7380" y="905056"/>
            <a:ext cx="1164412" cy="4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069268" y="1033598"/>
            <a:ext cx="6670475" cy="581297"/>
          </a:xfrm>
        </p:spPr>
        <p:txBody>
          <a:bodyPr>
            <a:noAutofit/>
          </a:bodyPr>
          <a:lstStyle/>
          <a:p>
            <a:pPr algn="r">
              <a:lnSpc>
                <a:spcPct val="115000"/>
              </a:lnSpc>
            </a:pPr>
            <a:r>
              <a:rPr lang="ru-RU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anose="020B0503020102020204" pitchFamily="34" charset="0"/>
                <a:cs typeface="Arial" pitchFamily="34" charset="0"/>
              </a:rPr>
              <a:t>3. Усиление интеграционных процессов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anose="020B0503020102020204" pitchFamily="34" charset="0"/>
                <a:cs typeface="Arial" pitchFamily="34" charset="0"/>
              </a:rPr>
              <a:t>: </a:t>
            </a:r>
            <a:r>
              <a:rPr lang="ru-RU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anose="020B0503020102020204" pitchFamily="34" charset="0"/>
                <a:cs typeface="Arial" pitchFamily="34" charset="0"/>
              </a:rPr>
              <a:t>стратегические альянсы </a:t>
            </a:r>
            <a:endParaRPr lang="en-US" sz="1800" b="1" dirty="0">
              <a:effectLst>
                <a:outerShdw blurRad="38100" dist="38100" dir="2700000" algn="tl">
                  <a:srgbClr val="FFFFFF"/>
                </a:outerShdw>
              </a:effectLst>
              <a:latin typeface="Franklin Gothic Book" panose="020B0503020102020204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69268" y="1921873"/>
          <a:ext cx="6670474" cy="3626627"/>
        </p:xfrm>
        <a:graphic>
          <a:graphicData uri="http://schemas.openxmlformats.org/drawingml/2006/table">
            <a:tbl>
              <a:tblPr/>
              <a:tblGrid>
                <a:gridCol w="3149534"/>
                <a:gridCol w="3520940"/>
              </a:tblGrid>
              <a:tr h="33902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Franklin Gothic Book" panose="020B0503020102020204" pitchFamily="34" charset="0"/>
                        </a:rPr>
                        <a:t>Характеристики</a:t>
                      </a:r>
                      <a:endParaRPr lang="ru-RU" sz="1300" dirty="0">
                        <a:latin typeface="Franklin Gothic Book" panose="020B05030201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Franklin Gothic Book" panose="020B0503020102020204" pitchFamily="34" charset="0"/>
                        </a:rPr>
                        <a:t>Тенденции</a:t>
                      </a:r>
                      <a:endParaRPr lang="ru-RU" sz="1300" dirty="0"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7839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Государство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Работодатели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Образовательные учреждения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Добровольные негосударственные объединения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Заинтересованные общественные организации в России и за рубежом</a:t>
                      </a:r>
                    </a:p>
                    <a:p>
                      <a:pPr algn="ctr"/>
                      <a:endParaRPr lang="ru-RU" sz="13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Объединение усилий в разработке и реализации профессиональных стандартов и компетенций  управленческих кадров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Изменение критериев оценки управленческих  квалификаций</a:t>
                      </a:r>
                      <a:endParaRPr lang="ru-RU" sz="1300" dirty="0" smtClean="0"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09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Независимая оценка качества программ бизнес-образования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ТПП, РСПП, АМР, РАБО, НАСДОБР, АМВА – 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International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 и др.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3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Модификация критериев и процессов проведения профессиональной общественной аккредитации с учетом специфики развития бизнес-образования </a:t>
                      </a:r>
                    </a:p>
                    <a:p>
                      <a:endParaRPr lang="ru-RU" sz="13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753874" cy="6879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6091" y="931181"/>
            <a:ext cx="1164412" cy="4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753874" y="974816"/>
            <a:ext cx="7723921" cy="718457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latin typeface="Franklin Gothic Book" panose="020B0503020102020204" pitchFamily="34" charset="0"/>
              </a:rPr>
              <a:t>4. </a:t>
            </a:r>
            <a:r>
              <a:rPr lang="ru-RU" sz="1800" b="1" dirty="0">
                <a:latin typeface="Franklin Gothic Book" panose="020B0503020102020204" pitchFamily="34" charset="0"/>
              </a:rPr>
              <a:t>Создание предпосылок повышения статуса</a:t>
            </a:r>
            <a:r>
              <a:rPr lang="ru-RU" sz="1800" dirty="0">
                <a:latin typeface="Franklin Gothic Book" panose="020B0503020102020204" pitchFamily="34" charset="0"/>
              </a:rPr>
              <a:t/>
            </a:r>
            <a:br>
              <a:rPr lang="ru-RU" sz="1800" dirty="0">
                <a:latin typeface="Franklin Gothic Book" panose="020B0503020102020204" pitchFamily="34" charset="0"/>
              </a:rPr>
            </a:br>
            <a:r>
              <a:rPr lang="ru-RU" sz="1800" b="1" dirty="0">
                <a:latin typeface="Franklin Gothic Book" panose="020B0503020102020204" pitchFamily="34" charset="0"/>
              </a:rPr>
              <a:t>высших </a:t>
            </a:r>
            <a:r>
              <a:rPr lang="ru-RU" sz="1800" b="1" dirty="0">
                <a:latin typeface="Franklin Gothic Book" panose="020B0503020102020204" pitchFamily="34" charset="0"/>
              </a:rPr>
              <a:t>управленческих </a:t>
            </a:r>
            <a:r>
              <a:rPr lang="ru-RU" sz="1800" b="1" dirty="0">
                <a:latin typeface="Franklin Gothic Book" panose="020B0503020102020204" pitchFamily="34" charset="0"/>
              </a:rPr>
              <a:t>степеней</a:t>
            </a:r>
            <a:endParaRPr lang="en-US" sz="21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02041"/>
              </p:ext>
            </p:extLst>
          </p:nvPr>
        </p:nvGraphicFramePr>
        <p:xfrm>
          <a:off x="1280676" y="1944702"/>
          <a:ext cx="6536112" cy="3387635"/>
        </p:xfrm>
        <a:graphic>
          <a:graphicData uri="http://schemas.openxmlformats.org/drawingml/2006/table">
            <a:tbl>
              <a:tblPr/>
              <a:tblGrid>
                <a:gridCol w="3086094"/>
                <a:gridCol w="3450018"/>
              </a:tblGrid>
              <a:tr h="3701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Franklin Gothic Book" panose="020B0503020102020204" pitchFamily="34" charset="0"/>
                        </a:rPr>
                        <a:t>Характеристики</a:t>
                      </a:r>
                      <a:endParaRPr lang="ru-RU" sz="1400" dirty="0">
                        <a:latin typeface="Franklin Gothic Book" panose="020B05030201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Franklin Gothic Book" panose="020B0503020102020204" pitchFamily="34" charset="0"/>
                        </a:rPr>
                        <a:t>Тенденции</a:t>
                      </a:r>
                      <a:endParaRPr lang="ru-RU" sz="1400" dirty="0"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7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Трансформация системы присвоения  ученых и высших управленческих степеней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Передача права диссертационным советам самостоятельно без участия ВАК утверждать ученые степени кандидатов и докторов наук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Ориентация на международные степени (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PhD, MBA, DBA)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Придание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полноправного статуса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квалификациям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      Мастер делового администрирования (МВА)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      кандидат наук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      Доктор делового администрирования (</a:t>
                      </a:r>
                      <a:r>
                        <a:rPr lang="en-US" sz="1200" kern="1200" dirty="0" smtClean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DBA</a:t>
                      </a:r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200" kern="1200" dirty="0" smtClean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       доктор наук</a:t>
                      </a: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9461"/>
            <a:ext cx="753874" cy="6879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6091" y="931181"/>
            <a:ext cx="1164412" cy="4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955</Words>
  <Application>Microsoft Office PowerPoint</Application>
  <PresentationFormat>Экран (4:3)</PresentationFormat>
  <Paragraphs>183</Paragraphs>
  <Slides>12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Times New Roman</vt:lpstr>
      <vt:lpstr>Wingdings</vt:lpstr>
      <vt:lpstr>Wingdings 2</vt:lpstr>
      <vt:lpstr>Тема Office</vt:lpstr>
      <vt:lpstr>Slide</vt:lpstr>
      <vt:lpstr>Развитие управленческих компетенций  как ключевой фактор обеспечения  устойчивого  развития: вызовы  и возможности </vt:lpstr>
      <vt:lpstr>Презентация PowerPoint</vt:lpstr>
      <vt:lpstr>Бизнес-образование в России: состояние и тенденции</vt:lpstr>
      <vt:lpstr>РОЛЬ ПРОГРАММ МВА В РАЗВИТИИ КОМПЕТЕНЦИЙ ПРОФЕССИОНАЛЬНЫХ РУКОВОДИТЕЛЕЙ  (критерии AMBA - International, 2016) </vt:lpstr>
      <vt:lpstr>1. Трансформация российского рынка бизнес-образования</vt:lpstr>
      <vt:lpstr>Эволюция подходов к развитию управленческих компетенций</vt:lpstr>
      <vt:lpstr>2. Глобализация российского бизнес-образования</vt:lpstr>
      <vt:lpstr>3. Усиление интеграционных процессов: стратегические альянсы </vt:lpstr>
      <vt:lpstr>4. Создание предпосылок повышения статуса высших управленческих степеней</vt:lpstr>
      <vt:lpstr>Контакты</vt:lpstr>
      <vt:lpstr>Структура рынка бизнес-образования в России  и за рубежом</vt:lpstr>
      <vt:lpstr>Презентация PowerPoint</vt:lpstr>
    </vt:vector>
  </TitlesOfParts>
  <Company>РЭА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международных  аккредитаций Компетенции экспертов</dc:title>
  <dc:creator>user</dc:creator>
  <cp:lastModifiedBy>Карташова  Лариса Васильевна</cp:lastModifiedBy>
  <cp:revision>160</cp:revision>
  <cp:lastPrinted>2018-02-26T11:53:51Z</cp:lastPrinted>
  <dcterms:created xsi:type="dcterms:W3CDTF">2013-03-01T13:26:43Z</dcterms:created>
  <dcterms:modified xsi:type="dcterms:W3CDTF">2018-02-26T12:02:08Z</dcterms:modified>
</cp:coreProperties>
</file>